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Lst>
  <p:notesMasterIdLst>
    <p:notesMasterId r:id="rId31"/>
  </p:notesMasterIdLst>
  <p:handoutMasterIdLst>
    <p:handoutMasterId r:id="rId32"/>
  </p:handoutMasterIdLst>
  <p:sldIdLst>
    <p:sldId id="285" r:id="rId2"/>
    <p:sldId id="297" r:id="rId3"/>
    <p:sldId id="298" r:id="rId4"/>
    <p:sldId id="299" r:id="rId5"/>
    <p:sldId id="318" r:id="rId6"/>
    <p:sldId id="301" r:id="rId7"/>
    <p:sldId id="302" r:id="rId8"/>
    <p:sldId id="323" r:id="rId9"/>
    <p:sldId id="313" r:id="rId10"/>
    <p:sldId id="312" r:id="rId11"/>
    <p:sldId id="314" r:id="rId12"/>
    <p:sldId id="311" r:id="rId13"/>
    <p:sldId id="315" r:id="rId14"/>
    <p:sldId id="310" r:id="rId15"/>
    <p:sldId id="304" r:id="rId16"/>
    <p:sldId id="305" r:id="rId17"/>
    <p:sldId id="319" r:id="rId18"/>
    <p:sldId id="306" r:id="rId19"/>
    <p:sldId id="308" r:id="rId20"/>
    <p:sldId id="317" r:id="rId21"/>
    <p:sldId id="321" r:id="rId22"/>
    <p:sldId id="322" r:id="rId23"/>
    <p:sldId id="316" r:id="rId24"/>
    <p:sldId id="291" r:id="rId25"/>
    <p:sldId id="292" r:id="rId26"/>
    <p:sldId id="294" r:id="rId27"/>
    <p:sldId id="296" r:id="rId28"/>
    <p:sldId id="295" r:id="rId29"/>
    <p:sldId id="320" r:id="rId30"/>
  </p:sldIdLst>
  <p:sldSz cx="9144000" cy="6858000" type="screen4x3"/>
  <p:notesSz cx="6794500" cy="9931400"/>
  <p:defaultTex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9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164" autoAdjust="0"/>
    <p:restoredTop sz="94737" autoAdjust="0"/>
  </p:normalViewPr>
  <p:slideViewPr>
    <p:cSldViewPr>
      <p:cViewPr>
        <p:scale>
          <a:sx n="118" d="100"/>
          <a:sy n="118" d="100"/>
        </p:scale>
        <p:origin x="-1434" y="-48"/>
      </p:cViewPr>
      <p:guideLst>
        <p:guide orient="horz" pos="2160"/>
        <p:guide pos="2928"/>
      </p:guideLst>
    </p:cSldViewPr>
  </p:slideViewPr>
  <p:outlineViewPr>
    <p:cViewPr>
      <p:scale>
        <a:sx n="33" d="100"/>
        <a:sy n="33" d="100"/>
      </p:scale>
      <p:origin x="0" y="-5148"/>
    </p:cViewPr>
  </p:outlineViewPr>
  <p:notesTextViewPr>
    <p:cViewPr>
      <p:scale>
        <a:sx n="100" d="100"/>
        <a:sy n="100" d="100"/>
      </p:scale>
      <p:origin x="0" y="0"/>
    </p:cViewPr>
  </p:notesTextViewPr>
  <p:sorterViewPr>
    <p:cViewPr varScale="1">
      <p:scale>
        <a:sx n="1" d="1"/>
        <a:sy n="1" d="1"/>
      </p:scale>
      <p:origin x="0" y="-352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2258" name="Rectangle 2"/>
          <p:cNvSpPr>
            <a:spLocks noGrp="1" noChangeArrowheads="1"/>
          </p:cNvSpPr>
          <p:nvPr>
            <p:ph type="hdr" sz="quarter"/>
          </p:nvPr>
        </p:nvSpPr>
        <p:spPr bwMode="auto">
          <a:xfrm>
            <a:off x="1" y="2"/>
            <a:ext cx="2944579" cy="497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t" anchorCtr="0" compatLnSpc="1">
            <a:prstTxWarp prst="textNoShape">
              <a:avLst/>
            </a:prstTxWarp>
          </a:bodyPr>
          <a:lstStyle>
            <a:lvl1pPr defTabSz="913525" eaLnBrk="1" hangingPunct="1">
              <a:defRPr sz="1200">
                <a:latin typeface="Arial" panose="020B0604020202020204" pitchFamily="34" charset="0"/>
              </a:defRPr>
            </a:lvl1pPr>
          </a:lstStyle>
          <a:p>
            <a:endParaRPr lang="en-US" altLang="en-US" dirty="0"/>
          </a:p>
        </p:txBody>
      </p:sp>
      <p:sp>
        <p:nvSpPr>
          <p:cNvPr id="352259" name="Rectangle 3"/>
          <p:cNvSpPr>
            <a:spLocks noGrp="1" noChangeArrowheads="1"/>
          </p:cNvSpPr>
          <p:nvPr>
            <p:ph type="dt" sz="quarter" idx="1"/>
          </p:nvPr>
        </p:nvSpPr>
        <p:spPr bwMode="auto">
          <a:xfrm>
            <a:off x="3848448" y="2"/>
            <a:ext cx="2944579" cy="497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t" anchorCtr="0" compatLnSpc="1">
            <a:prstTxWarp prst="textNoShape">
              <a:avLst/>
            </a:prstTxWarp>
          </a:bodyPr>
          <a:lstStyle>
            <a:lvl1pPr algn="r" defTabSz="913525" eaLnBrk="1" hangingPunct="1">
              <a:defRPr sz="1200">
                <a:latin typeface="Arial" panose="020B0604020202020204" pitchFamily="34" charset="0"/>
              </a:defRPr>
            </a:lvl1pPr>
          </a:lstStyle>
          <a:p>
            <a:endParaRPr lang="en-US" altLang="en-US" dirty="0"/>
          </a:p>
        </p:txBody>
      </p:sp>
      <p:sp>
        <p:nvSpPr>
          <p:cNvPr id="352260" name="Rectangle 4"/>
          <p:cNvSpPr>
            <a:spLocks noGrp="1" noChangeArrowheads="1"/>
          </p:cNvSpPr>
          <p:nvPr>
            <p:ph type="ftr" sz="quarter" idx="2"/>
          </p:nvPr>
        </p:nvSpPr>
        <p:spPr bwMode="auto">
          <a:xfrm>
            <a:off x="1" y="9432205"/>
            <a:ext cx="2944579" cy="497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b" anchorCtr="0" compatLnSpc="1">
            <a:prstTxWarp prst="textNoShape">
              <a:avLst/>
            </a:prstTxWarp>
          </a:bodyPr>
          <a:lstStyle>
            <a:lvl1pPr defTabSz="913525" eaLnBrk="1" hangingPunct="1">
              <a:defRPr sz="1200">
                <a:latin typeface="Arial" panose="020B0604020202020204" pitchFamily="34" charset="0"/>
              </a:defRPr>
            </a:lvl1pPr>
          </a:lstStyle>
          <a:p>
            <a:endParaRPr lang="en-US" altLang="en-US" dirty="0"/>
          </a:p>
        </p:txBody>
      </p:sp>
      <p:sp>
        <p:nvSpPr>
          <p:cNvPr id="352261" name="Rectangle 5"/>
          <p:cNvSpPr>
            <a:spLocks noGrp="1" noChangeArrowheads="1"/>
          </p:cNvSpPr>
          <p:nvPr>
            <p:ph type="sldNum" sz="quarter" idx="3"/>
          </p:nvPr>
        </p:nvSpPr>
        <p:spPr bwMode="auto">
          <a:xfrm>
            <a:off x="3848448" y="9432205"/>
            <a:ext cx="2944579" cy="497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b" anchorCtr="0" compatLnSpc="1">
            <a:prstTxWarp prst="textNoShape">
              <a:avLst/>
            </a:prstTxWarp>
          </a:bodyPr>
          <a:lstStyle>
            <a:lvl1pPr algn="r" defTabSz="913525" eaLnBrk="1" hangingPunct="1">
              <a:defRPr sz="1200">
                <a:latin typeface="Arial" panose="020B0604020202020204" pitchFamily="34" charset="0"/>
              </a:defRPr>
            </a:lvl1pPr>
          </a:lstStyle>
          <a:p>
            <a:fld id="{984A9E2B-72E9-4CE2-BC5D-DCEEA9F82BFC}" type="slidenum">
              <a:rPr lang="en-US" altLang="en-US"/>
              <a:pPr/>
              <a:t>‹#›</a:t>
            </a:fld>
            <a:endParaRPr lang="en-US" altLang="en-US" dirty="0"/>
          </a:p>
        </p:txBody>
      </p:sp>
    </p:spTree>
    <p:extLst>
      <p:ext uri="{BB962C8B-B14F-4D97-AF65-F5344CB8AC3E}">
        <p14:creationId xmlns:p14="http://schemas.microsoft.com/office/powerpoint/2010/main" val="11592842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2226" name="Rectangle 2"/>
          <p:cNvSpPr>
            <a:spLocks noGrp="1" noChangeArrowheads="1"/>
          </p:cNvSpPr>
          <p:nvPr>
            <p:ph type="hdr" sz="quarter"/>
          </p:nvPr>
        </p:nvSpPr>
        <p:spPr bwMode="auto">
          <a:xfrm>
            <a:off x="1" y="2"/>
            <a:ext cx="2944579" cy="497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t" anchorCtr="0" compatLnSpc="1">
            <a:prstTxWarp prst="textNoShape">
              <a:avLst/>
            </a:prstTxWarp>
          </a:bodyPr>
          <a:lstStyle>
            <a:lvl1pPr defTabSz="913525" eaLnBrk="1" hangingPunct="1">
              <a:defRPr sz="1200">
                <a:latin typeface="Arial" panose="020B0604020202020204" pitchFamily="34" charset="0"/>
              </a:defRPr>
            </a:lvl1pPr>
          </a:lstStyle>
          <a:p>
            <a:endParaRPr lang="en-US" altLang="en-US" dirty="0"/>
          </a:p>
        </p:txBody>
      </p:sp>
      <p:sp>
        <p:nvSpPr>
          <p:cNvPr id="692227" name="Rectangle 3"/>
          <p:cNvSpPr>
            <a:spLocks noGrp="1" noChangeArrowheads="1"/>
          </p:cNvSpPr>
          <p:nvPr>
            <p:ph type="dt" idx="1"/>
          </p:nvPr>
        </p:nvSpPr>
        <p:spPr bwMode="auto">
          <a:xfrm>
            <a:off x="3848448" y="2"/>
            <a:ext cx="2944579" cy="497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t" anchorCtr="0" compatLnSpc="1">
            <a:prstTxWarp prst="textNoShape">
              <a:avLst/>
            </a:prstTxWarp>
          </a:bodyPr>
          <a:lstStyle>
            <a:lvl1pPr algn="r" defTabSz="913525" eaLnBrk="1" hangingPunct="1">
              <a:defRPr sz="1200">
                <a:latin typeface="Arial" panose="020B0604020202020204" pitchFamily="34" charset="0"/>
              </a:defRPr>
            </a:lvl1pPr>
          </a:lstStyle>
          <a:p>
            <a:endParaRPr lang="en-US" altLang="en-US" dirty="0"/>
          </a:p>
        </p:txBody>
      </p:sp>
      <p:sp>
        <p:nvSpPr>
          <p:cNvPr id="692228" name="Rectangle 4"/>
          <p:cNvSpPr>
            <a:spLocks noGrp="1" noRot="1" noChangeAspect="1" noChangeArrowheads="1" noTextEdit="1"/>
          </p:cNvSpPr>
          <p:nvPr>
            <p:ph type="sldImg" idx="2"/>
          </p:nvPr>
        </p:nvSpPr>
        <p:spPr bwMode="auto">
          <a:xfrm>
            <a:off x="914400" y="744538"/>
            <a:ext cx="4965700" cy="3724275"/>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92229" name="Rectangle 5"/>
          <p:cNvSpPr>
            <a:spLocks noGrp="1" noChangeArrowheads="1"/>
          </p:cNvSpPr>
          <p:nvPr>
            <p:ph type="body" sz="quarter" idx="3"/>
          </p:nvPr>
        </p:nvSpPr>
        <p:spPr bwMode="auto">
          <a:xfrm>
            <a:off x="679747" y="4717746"/>
            <a:ext cx="5435010" cy="446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92230" name="Rectangle 6"/>
          <p:cNvSpPr>
            <a:spLocks noGrp="1" noChangeArrowheads="1"/>
          </p:cNvSpPr>
          <p:nvPr>
            <p:ph type="ftr" sz="quarter" idx="4"/>
          </p:nvPr>
        </p:nvSpPr>
        <p:spPr bwMode="auto">
          <a:xfrm>
            <a:off x="1" y="9432205"/>
            <a:ext cx="2944579" cy="497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b" anchorCtr="0" compatLnSpc="1">
            <a:prstTxWarp prst="textNoShape">
              <a:avLst/>
            </a:prstTxWarp>
          </a:bodyPr>
          <a:lstStyle>
            <a:lvl1pPr defTabSz="913525" eaLnBrk="1" hangingPunct="1">
              <a:defRPr sz="1200">
                <a:latin typeface="Arial" panose="020B0604020202020204" pitchFamily="34" charset="0"/>
              </a:defRPr>
            </a:lvl1pPr>
          </a:lstStyle>
          <a:p>
            <a:endParaRPr lang="en-US" altLang="en-US" dirty="0"/>
          </a:p>
        </p:txBody>
      </p:sp>
      <p:sp>
        <p:nvSpPr>
          <p:cNvPr id="692231" name="Rectangle 7"/>
          <p:cNvSpPr>
            <a:spLocks noGrp="1" noChangeArrowheads="1"/>
          </p:cNvSpPr>
          <p:nvPr>
            <p:ph type="sldNum" sz="quarter" idx="5"/>
          </p:nvPr>
        </p:nvSpPr>
        <p:spPr bwMode="auto">
          <a:xfrm>
            <a:off x="3848448" y="9432205"/>
            <a:ext cx="2944579" cy="497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b" anchorCtr="0" compatLnSpc="1">
            <a:prstTxWarp prst="textNoShape">
              <a:avLst/>
            </a:prstTxWarp>
          </a:bodyPr>
          <a:lstStyle>
            <a:lvl1pPr algn="r" defTabSz="913525" eaLnBrk="1" hangingPunct="1">
              <a:defRPr sz="1200">
                <a:latin typeface="Arial" panose="020B0604020202020204" pitchFamily="34" charset="0"/>
              </a:defRPr>
            </a:lvl1pPr>
          </a:lstStyle>
          <a:p>
            <a:fld id="{F21DC88E-884B-46AA-9EC6-760C195E9FEC}" type="slidenum">
              <a:rPr lang="en-US" altLang="en-US"/>
              <a:pPr/>
              <a:t>‹#›</a:t>
            </a:fld>
            <a:endParaRPr lang="en-US" altLang="en-US" dirty="0"/>
          </a:p>
        </p:txBody>
      </p:sp>
    </p:spTree>
    <p:extLst>
      <p:ext uri="{BB962C8B-B14F-4D97-AF65-F5344CB8AC3E}">
        <p14:creationId xmlns:p14="http://schemas.microsoft.com/office/powerpoint/2010/main" val="40244047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a:xfrm>
            <a:off x="1562100" y="6361715"/>
            <a:ext cx="6019800" cy="365125"/>
          </a:xfrm>
        </p:spPr>
        <p:txBody>
          <a:bodyPr/>
          <a:lstStyle/>
          <a:p>
            <a:r>
              <a:rPr lang="pt-BR" dirty="0"/>
              <a:t>C a s e   P r o p e r t i e s  - T  u  l  s  a ,   O  k  l  a  h  o  m  a</a:t>
            </a:r>
            <a:endParaRPr lang="en-US" dirty="0"/>
          </a:p>
        </p:txBody>
      </p:sp>
      <p:sp>
        <p:nvSpPr>
          <p:cNvPr id="6" name="Slide Number Placeholder 5"/>
          <p:cNvSpPr>
            <a:spLocks noGrp="1"/>
          </p:cNvSpPr>
          <p:nvPr>
            <p:ph type="sldNum" sz="quarter" idx="12"/>
          </p:nvPr>
        </p:nvSpPr>
        <p:spPr/>
        <p:txBody>
          <a:bodyPr/>
          <a:lstStyle/>
          <a:p>
            <a:fld id="{54D83F3B-0B8E-4A1E-88A3-3E4BA42625A4}" type="slidenum">
              <a:rPr lang="en-US" smtClean="0"/>
              <a:t>‹#›</a:t>
            </a:fld>
            <a:endParaRPr lang="en-US" dirty="0"/>
          </a:p>
        </p:txBody>
      </p:sp>
    </p:spTree>
    <p:extLst>
      <p:ext uri="{BB962C8B-B14F-4D97-AF65-F5344CB8AC3E}">
        <p14:creationId xmlns:p14="http://schemas.microsoft.com/office/powerpoint/2010/main" val="3674618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549275"/>
          </a:xfrm>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628650" y="1066800"/>
            <a:ext cx="7886700" cy="51101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1143000" y="6324600"/>
            <a:ext cx="6858000" cy="441802"/>
          </a:xfrm>
        </p:spPr>
        <p:txBody>
          <a:bodyPr/>
          <a:lstStyle/>
          <a:p>
            <a:r>
              <a:rPr lang="pt-BR" dirty="0"/>
              <a:t>T  a  n  n  e  r    C  o  n  s  u  l  t  i  n  g ,   L  L  C - T  u  l  s  a ,   O  k  l  a  h  o  m  a</a:t>
            </a:r>
            <a:endParaRPr lang="en-US" dirty="0"/>
          </a:p>
        </p:txBody>
      </p:sp>
      <p:sp>
        <p:nvSpPr>
          <p:cNvPr id="6" name="Slide Number Placeholder 5"/>
          <p:cNvSpPr>
            <a:spLocks noGrp="1"/>
          </p:cNvSpPr>
          <p:nvPr>
            <p:ph type="sldNum" sz="quarter" idx="12"/>
          </p:nvPr>
        </p:nvSpPr>
        <p:spPr/>
        <p:txBody>
          <a:bodyPr/>
          <a:lstStyle/>
          <a:p>
            <a:fld id="{54D83F3B-0B8E-4A1E-88A3-3E4BA42625A4}" type="slidenum">
              <a:rPr lang="en-US" smtClean="0"/>
              <a:t>‹#›</a:t>
            </a:fld>
            <a:endParaRPr lang="en-US" dirty="0"/>
          </a:p>
        </p:txBody>
      </p:sp>
    </p:spTree>
    <p:extLst>
      <p:ext uri="{BB962C8B-B14F-4D97-AF65-F5344CB8AC3E}">
        <p14:creationId xmlns:p14="http://schemas.microsoft.com/office/powerpoint/2010/main" val="7714934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a:xfrm>
            <a:off x="1219200" y="6409054"/>
            <a:ext cx="6705600" cy="301756"/>
          </a:xfrm>
        </p:spPr>
        <p:txBody>
          <a:bodyPr/>
          <a:lstStyle/>
          <a:p>
            <a:r>
              <a:rPr lang="pt-BR" dirty="0"/>
              <a:t>T  a  n  n  e  r    C  o  n  s  u  l  t  i  n  g ,   L  L  C - T  u  l  s  a ,   O  k  l  a  h  o  m  a</a:t>
            </a:r>
            <a:endParaRPr lang="en-US" dirty="0"/>
          </a:p>
        </p:txBody>
      </p:sp>
      <p:sp>
        <p:nvSpPr>
          <p:cNvPr id="7" name="Slide Number Placeholder 6"/>
          <p:cNvSpPr>
            <a:spLocks noGrp="1"/>
          </p:cNvSpPr>
          <p:nvPr>
            <p:ph type="sldNum" sz="quarter" idx="12"/>
          </p:nvPr>
        </p:nvSpPr>
        <p:spPr/>
        <p:txBody>
          <a:bodyPr/>
          <a:lstStyle/>
          <a:p>
            <a:fld id="{54D83F3B-0B8E-4A1E-88A3-3E4BA42625A4}" type="slidenum">
              <a:rPr lang="en-US" smtClean="0"/>
              <a:t>‹#›</a:t>
            </a:fld>
            <a:endParaRPr lang="en-US" dirty="0"/>
          </a:p>
        </p:txBody>
      </p:sp>
    </p:spTree>
    <p:extLst>
      <p:ext uri="{BB962C8B-B14F-4D97-AF65-F5344CB8AC3E}">
        <p14:creationId xmlns:p14="http://schemas.microsoft.com/office/powerpoint/2010/main" val="4378695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1447800" y="6356350"/>
            <a:ext cx="6324600" cy="365125"/>
          </a:xfrm>
          <a:prstGeom prst="rect">
            <a:avLst/>
          </a:prstGeom>
        </p:spPr>
        <p:txBody>
          <a:bodyPr vert="horz" lIns="91440" tIns="45720" rIns="91440" bIns="45720" rtlCol="0" anchor="ctr"/>
          <a:lstStyle>
            <a:lvl1pPr algn="ctr">
              <a:defRPr sz="1200" baseline="0">
                <a:solidFill>
                  <a:schemeClr val="tx1">
                    <a:tint val="75000"/>
                  </a:schemeClr>
                </a:solidFill>
                <a:latin typeface="Arial" panose="020B0604020202020204" pitchFamily="34" charset="0"/>
              </a:defRPr>
            </a:lvl1pPr>
          </a:lstStyle>
          <a:p>
            <a:r>
              <a:rPr lang="pt-BR" dirty="0"/>
              <a:t>T  a  n  n  e  r    C  o  n  s  u  l  t  i  n  g ,   L  L  C - T  u  l  s  a ,   O  k  l  a  h  o  m  a</a:t>
            </a:r>
            <a:endParaRPr lang="en-US" dirty="0"/>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baseline="0">
                <a:solidFill>
                  <a:schemeClr val="tx1">
                    <a:tint val="75000"/>
                  </a:schemeClr>
                </a:solidFill>
                <a:latin typeface="Arial" panose="020B0604020202020204" pitchFamily="34" charset="0"/>
              </a:defRPr>
            </a:lvl1pPr>
          </a:lstStyle>
          <a:p>
            <a:fld id="{54D83F3B-0B8E-4A1E-88A3-3E4BA42625A4}" type="slidenum">
              <a:rPr lang="en-US" smtClean="0"/>
              <a:pPr/>
              <a:t>‹#›</a:t>
            </a:fld>
            <a:endParaRPr lang="en-US" dirty="0"/>
          </a:p>
        </p:txBody>
      </p:sp>
      <p:cxnSp>
        <p:nvCxnSpPr>
          <p:cNvPr id="10" name="Straight Connector 9"/>
          <p:cNvCxnSpPr/>
          <p:nvPr userDrawn="1"/>
        </p:nvCxnSpPr>
        <p:spPr>
          <a:xfrm>
            <a:off x="628650" y="6273348"/>
            <a:ext cx="7886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7383951"/>
      </p:ext>
    </p:extLst>
  </p:cSld>
  <p:clrMap bg1="dk1" tx1="lt1" bg2="dk2" tx2="lt2" accent1="accent1" accent2="accent2" accent3="accent3" accent4="accent4" accent5="accent5" accent6="accent6" hlink="hlink" folHlink="folHlink"/>
  <p:sldLayoutIdLst>
    <p:sldLayoutId id="2147483684" r:id="rId1"/>
    <p:sldLayoutId id="2147483685" r:id="rId2"/>
    <p:sldLayoutId id="2147483687" r:id="rId3"/>
  </p:sldLayoutIdLst>
  <p:hf hdr="0" dt="0"/>
  <p:txStyles>
    <p:titleStyle>
      <a:lvl1pPr algn="ctr"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2CEB48-EDCE-4D14-B226-657C22443812}"/>
              </a:ext>
            </a:extLst>
          </p:cNvPr>
          <p:cNvSpPr>
            <a:spLocks noGrp="1"/>
          </p:cNvSpPr>
          <p:nvPr>
            <p:ph type="ctrTitle"/>
          </p:nvPr>
        </p:nvSpPr>
        <p:spPr>
          <a:xfrm>
            <a:off x="1158240" y="323246"/>
            <a:ext cx="6858000" cy="1071563"/>
          </a:xfrm>
        </p:spPr>
        <p:txBody>
          <a:bodyPr>
            <a:normAutofit fontScale="90000"/>
          </a:bodyPr>
          <a:lstStyle/>
          <a:p>
            <a:r>
              <a:rPr lang="en-US" sz="4800" dirty="0"/>
              <a:t>Artisan Point </a:t>
            </a:r>
            <a:br>
              <a:rPr lang="en-US" sz="4800" dirty="0"/>
            </a:br>
            <a:r>
              <a:rPr lang="en-US" sz="4800" dirty="0"/>
              <a:t> Lee’s Summit, MO</a:t>
            </a:r>
          </a:p>
        </p:txBody>
      </p:sp>
      <p:sp>
        <p:nvSpPr>
          <p:cNvPr id="4" name="Footer Placeholder 3">
            <a:extLst>
              <a:ext uri="{FF2B5EF4-FFF2-40B4-BE49-F238E27FC236}">
                <a16:creationId xmlns:a16="http://schemas.microsoft.com/office/drawing/2014/main" xmlns="" id="{A693EB23-2138-4877-8494-7C7C28614525}"/>
              </a:ext>
            </a:extLst>
          </p:cNvPr>
          <p:cNvSpPr>
            <a:spLocks noGrp="1"/>
          </p:cNvSpPr>
          <p:nvPr>
            <p:ph type="ftr" sz="quarter" idx="11"/>
          </p:nvPr>
        </p:nvSpPr>
        <p:spPr/>
        <p:txBody>
          <a:bodyPr/>
          <a:lstStyle/>
          <a:p>
            <a:r>
              <a:rPr lang="pt-BR" dirty="0"/>
              <a:t>C a s e   P r o p e r t i e s - T  u  l  s  a ,   O  k  l  a  h  o  m  a</a:t>
            </a:r>
            <a:endParaRPr lang="en-US" dirty="0"/>
          </a:p>
        </p:txBody>
      </p:sp>
      <p:sp>
        <p:nvSpPr>
          <p:cNvPr id="5" name="Slide Number Placeholder 4">
            <a:extLst>
              <a:ext uri="{FF2B5EF4-FFF2-40B4-BE49-F238E27FC236}">
                <a16:creationId xmlns:a16="http://schemas.microsoft.com/office/drawing/2014/main" xmlns="" id="{D494D473-77D3-4CAD-9F5A-D4FDC3B79D7B}"/>
              </a:ext>
            </a:extLst>
          </p:cNvPr>
          <p:cNvSpPr>
            <a:spLocks noGrp="1"/>
          </p:cNvSpPr>
          <p:nvPr>
            <p:ph type="sldNum" sz="quarter" idx="12"/>
          </p:nvPr>
        </p:nvSpPr>
        <p:spPr/>
        <p:txBody>
          <a:bodyPr/>
          <a:lstStyle/>
          <a:p>
            <a:fld id="{54D83F3B-0B8E-4A1E-88A3-3E4BA42625A4}" type="slidenum">
              <a:rPr lang="en-US" smtClean="0"/>
              <a:t>1</a:t>
            </a:fld>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0600" y="1414019"/>
            <a:ext cx="7239000" cy="4649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612212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4D83F3B-0B8E-4A1E-88A3-3E4BA42625A4}" type="slidenum">
              <a:rPr lang="en-US" smtClean="0"/>
              <a:t>10</a:t>
            </a:fld>
            <a:endParaRPr lang="en-US" dirty="0"/>
          </a:p>
        </p:txBody>
      </p:sp>
      <p:pic>
        <p:nvPicPr>
          <p:cNvPr id="7" name="Content Placeholder 6"/>
          <p:cNvPicPr>
            <a:picLocks noGrp="1" noChangeAspect="1"/>
          </p:cNvPicPr>
          <p:nvPr>
            <p:ph idx="1"/>
          </p:nvPr>
        </p:nvPicPr>
        <p:blipFill>
          <a:blip r:embed="rId2" cstate="hqprint">
            <a:extLst>
              <a:ext uri="{28A0092B-C50C-407E-A947-70E740481C1C}">
                <a14:useLocalDpi xmlns:a14="http://schemas.microsoft.com/office/drawing/2010/main" val="0"/>
              </a:ext>
            </a:extLst>
          </a:blip>
          <a:stretch>
            <a:fillRect/>
          </a:stretch>
        </p:blipFill>
        <p:spPr>
          <a:xfrm>
            <a:off x="838200" y="877901"/>
            <a:ext cx="7315200" cy="51101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075229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80807" y="838200"/>
            <a:ext cx="6382385" cy="51101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4D83F3B-0B8E-4A1E-88A3-3E4BA42625A4}" type="slidenum">
              <a:rPr lang="en-US" smtClean="0"/>
              <a:t>11</a:t>
            </a:fld>
            <a:endParaRPr lang="en-US" dirty="0"/>
          </a:p>
        </p:txBody>
      </p:sp>
    </p:spTree>
    <p:extLst>
      <p:ext uri="{BB962C8B-B14F-4D97-AF65-F5344CB8AC3E}">
        <p14:creationId xmlns:p14="http://schemas.microsoft.com/office/powerpoint/2010/main" val="8775379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81140" y="838200"/>
            <a:ext cx="6381720" cy="51101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4D83F3B-0B8E-4A1E-88A3-3E4BA42625A4}" type="slidenum">
              <a:rPr lang="en-US" smtClean="0"/>
              <a:t>12</a:t>
            </a:fld>
            <a:endParaRPr lang="en-US" dirty="0"/>
          </a:p>
        </p:txBody>
      </p:sp>
    </p:spTree>
    <p:extLst>
      <p:ext uri="{BB962C8B-B14F-4D97-AF65-F5344CB8AC3E}">
        <p14:creationId xmlns:p14="http://schemas.microsoft.com/office/powerpoint/2010/main" val="18810597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4D83F3B-0B8E-4A1E-88A3-3E4BA42625A4}" type="slidenum">
              <a:rPr lang="en-US" smtClean="0"/>
              <a:t>13</a:t>
            </a:fld>
            <a:endParaRPr lang="en-US" dirty="0"/>
          </a:p>
        </p:txBody>
      </p:sp>
      <p:pic>
        <p:nvPicPr>
          <p:cNvPr id="7" name="Content Placeholder 6"/>
          <p:cNvPicPr>
            <a:picLocks noGrp="1" noChangeAspect="1"/>
          </p:cNvPicPr>
          <p:nvPr>
            <p:ph idx="1"/>
          </p:nvPr>
        </p:nvPicPr>
        <p:blipFill>
          <a:blip r:embed="rId2" cstate="hqprint">
            <a:extLst>
              <a:ext uri="{28A0092B-C50C-407E-A947-70E740481C1C}">
                <a14:useLocalDpi xmlns:a14="http://schemas.microsoft.com/office/drawing/2010/main" val="0"/>
              </a:ext>
            </a:extLst>
          </a:blip>
          <a:stretch>
            <a:fillRect/>
          </a:stretch>
        </p:blipFill>
        <p:spPr>
          <a:xfrm>
            <a:off x="1371600" y="914400"/>
            <a:ext cx="6848034" cy="51101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065729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4D83F3B-0B8E-4A1E-88A3-3E4BA42625A4}" type="slidenum">
              <a:rPr lang="en-US" smtClean="0"/>
              <a:t>14</a:t>
            </a:fld>
            <a:endParaRPr lang="en-US" dirty="0"/>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81566" y="914400"/>
            <a:ext cx="6380867" cy="51101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538796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DD2F899-6523-49C6-9873-B6050A95B838}"/>
              </a:ext>
            </a:extLst>
          </p:cNvPr>
          <p:cNvSpPr>
            <a:spLocks noGrp="1"/>
          </p:cNvSpPr>
          <p:nvPr>
            <p:ph type="title"/>
          </p:nvPr>
        </p:nvSpPr>
        <p:spPr/>
        <p:txBody>
          <a:bodyPr/>
          <a:lstStyle/>
          <a:p>
            <a:r>
              <a:rPr lang="en-US" dirty="0"/>
              <a:t>Resident Qualification</a:t>
            </a:r>
          </a:p>
        </p:txBody>
      </p:sp>
      <p:sp>
        <p:nvSpPr>
          <p:cNvPr id="3" name="Content Placeholder 2">
            <a:extLst>
              <a:ext uri="{FF2B5EF4-FFF2-40B4-BE49-F238E27FC236}">
                <a16:creationId xmlns:a16="http://schemas.microsoft.com/office/drawing/2014/main" xmlns="" id="{AAF587C1-885E-44BC-A3AE-BD56D1555820}"/>
              </a:ext>
            </a:extLst>
          </p:cNvPr>
          <p:cNvSpPr>
            <a:spLocks noGrp="1"/>
          </p:cNvSpPr>
          <p:nvPr>
            <p:ph idx="1"/>
          </p:nvPr>
        </p:nvSpPr>
        <p:spPr/>
        <p:txBody>
          <a:bodyPr>
            <a:noAutofit/>
          </a:bodyPr>
          <a:lstStyle/>
          <a:p>
            <a:r>
              <a:rPr lang="en-US" sz="2400" dirty="0"/>
              <a:t>Our residents are young professionals, school teachers, nurses, technicians, and even retirees. Each applicant must </a:t>
            </a:r>
            <a:r>
              <a:rPr lang="en-US" sz="2400" dirty="0" smtClean="0"/>
              <a:t>qualify </a:t>
            </a:r>
            <a:r>
              <a:rPr lang="en-US" sz="2400" dirty="0"/>
              <a:t>using the criteria listed below:</a:t>
            </a:r>
          </a:p>
          <a:p>
            <a:r>
              <a:rPr lang="en-US" sz="2400" u="sng" dirty="0" smtClean="0"/>
              <a:t>Criminal </a:t>
            </a:r>
            <a:r>
              <a:rPr lang="en-US" sz="2400" u="sng" dirty="0"/>
              <a:t>Background check</a:t>
            </a:r>
            <a:r>
              <a:rPr lang="en-US" sz="2400" dirty="0"/>
              <a:t>- No felonies or previous history of violent or sexual crimes allowed at all.  Parking tickets and speeding tickets are allowed but anything more than that must be explained.</a:t>
            </a:r>
          </a:p>
          <a:p>
            <a:r>
              <a:rPr lang="en-US" sz="2400" u="sng" dirty="0" smtClean="0"/>
              <a:t>Credit </a:t>
            </a:r>
            <a:r>
              <a:rPr lang="en-US" sz="2400" u="sng" dirty="0"/>
              <a:t>Check</a:t>
            </a:r>
            <a:r>
              <a:rPr lang="en-US" sz="2400" dirty="0"/>
              <a:t>-Payment history is largely considered. Also, we check for any kind of judgments.  If a person has filed bankruptcy, a minimum </a:t>
            </a:r>
            <a:r>
              <a:rPr lang="en-US" sz="2400" dirty="0" smtClean="0"/>
              <a:t>of 7  </a:t>
            </a:r>
            <a:r>
              <a:rPr lang="en-US" sz="2400" dirty="0"/>
              <a:t>to 10 years before allowed to rent with </a:t>
            </a:r>
            <a:r>
              <a:rPr lang="en-US" sz="2400" dirty="0" smtClean="0"/>
              <a:t>Case &amp; Associates.  </a:t>
            </a:r>
            <a:r>
              <a:rPr lang="en-US" sz="2400" dirty="0"/>
              <a:t>We do NOT want people who do NOT pay their bills.</a:t>
            </a:r>
          </a:p>
        </p:txBody>
      </p:sp>
      <p:sp>
        <p:nvSpPr>
          <p:cNvPr id="4" name="Footer Placeholder 3">
            <a:extLst>
              <a:ext uri="{FF2B5EF4-FFF2-40B4-BE49-F238E27FC236}">
                <a16:creationId xmlns:a16="http://schemas.microsoft.com/office/drawing/2014/main" xmlns="" id="{4F4239F5-5607-43BA-95E6-637FE353094E}"/>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xmlns="" id="{DDF8D444-970F-4F22-B64E-199B24A80C4A}"/>
              </a:ext>
            </a:extLst>
          </p:cNvPr>
          <p:cNvSpPr>
            <a:spLocks noGrp="1"/>
          </p:cNvSpPr>
          <p:nvPr>
            <p:ph type="sldNum" sz="quarter" idx="12"/>
          </p:nvPr>
        </p:nvSpPr>
        <p:spPr/>
        <p:txBody>
          <a:bodyPr/>
          <a:lstStyle/>
          <a:p>
            <a:fld id="{54D83F3B-0B8E-4A1E-88A3-3E4BA42625A4}" type="slidenum">
              <a:rPr lang="en-US" smtClean="0"/>
              <a:t>15</a:t>
            </a:fld>
            <a:endParaRPr lang="en-US" dirty="0"/>
          </a:p>
        </p:txBody>
      </p:sp>
    </p:spTree>
    <p:extLst>
      <p:ext uri="{BB962C8B-B14F-4D97-AF65-F5344CB8AC3E}">
        <p14:creationId xmlns:p14="http://schemas.microsoft.com/office/powerpoint/2010/main" val="20060083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384C0EC-2FC5-4DF0-A9FF-A54812025A9B}"/>
              </a:ext>
            </a:extLst>
          </p:cNvPr>
          <p:cNvSpPr>
            <a:spLocks noGrp="1"/>
          </p:cNvSpPr>
          <p:nvPr>
            <p:ph type="title"/>
          </p:nvPr>
        </p:nvSpPr>
        <p:spPr/>
        <p:txBody>
          <a:bodyPr/>
          <a:lstStyle/>
          <a:p>
            <a:r>
              <a:rPr lang="en-US" dirty="0"/>
              <a:t>Resident Qualification</a:t>
            </a:r>
          </a:p>
        </p:txBody>
      </p:sp>
      <p:sp>
        <p:nvSpPr>
          <p:cNvPr id="3" name="Content Placeholder 2">
            <a:extLst>
              <a:ext uri="{FF2B5EF4-FFF2-40B4-BE49-F238E27FC236}">
                <a16:creationId xmlns:a16="http://schemas.microsoft.com/office/drawing/2014/main" xmlns="" id="{CA2DAB45-BED3-4564-BF91-7F2560B1694B}"/>
              </a:ext>
            </a:extLst>
          </p:cNvPr>
          <p:cNvSpPr>
            <a:spLocks noGrp="1"/>
          </p:cNvSpPr>
          <p:nvPr>
            <p:ph idx="1"/>
          </p:nvPr>
        </p:nvSpPr>
        <p:spPr/>
        <p:txBody>
          <a:bodyPr>
            <a:normAutofit/>
          </a:bodyPr>
          <a:lstStyle/>
          <a:p>
            <a:r>
              <a:rPr lang="en-US" sz="2400" u="sng" dirty="0" smtClean="0"/>
              <a:t>Employment </a:t>
            </a:r>
            <a:r>
              <a:rPr lang="en-US" sz="2400" u="sng" dirty="0"/>
              <a:t>&amp; Income </a:t>
            </a:r>
            <a:r>
              <a:rPr lang="en-US" sz="2400" u="sng" dirty="0" smtClean="0"/>
              <a:t>Verification </a:t>
            </a:r>
            <a:r>
              <a:rPr lang="en-US" sz="2400" dirty="0" smtClean="0"/>
              <a:t>- </a:t>
            </a:r>
            <a:r>
              <a:rPr lang="en-US" sz="2400" dirty="0"/>
              <a:t>Residents are required to have been employed for at least 1 year to qualify and must make at least 3 times their rent; however, our clientele's income averages </a:t>
            </a:r>
            <a:r>
              <a:rPr lang="en-US" sz="2400" dirty="0" smtClean="0"/>
              <a:t>6 </a:t>
            </a:r>
            <a:r>
              <a:rPr lang="en-US" sz="2400" dirty="0"/>
              <a:t>times their rent.</a:t>
            </a:r>
          </a:p>
          <a:p>
            <a:r>
              <a:rPr lang="en-US" sz="2400" u="sng" dirty="0" smtClean="0"/>
              <a:t>Rental </a:t>
            </a:r>
            <a:r>
              <a:rPr lang="en-US" sz="2400" u="sng" dirty="0"/>
              <a:t>History </a:t>
            </a:r>
            <a:r>
              <a:rPr lang="en-US" sz="2400" dirty="0" smtClean="0"/>
              <a:t>- One </a:t>
            </a:r>
            <a:r>
              <a:rPr lang="en-US" sz="2400" dirty="0"/>
              <a:t>year of verifiable residency will be required.  A poor rental profile, consisting of non-payment, eviction, drug use, poor housekeeping, poor supervision of children, violence or unruly or </a:t>
            </a:r>
            <a:r>
              <a:rPr lang="en-US" sz="2400" dirty="0" smtClean="0"/>
              <a:t>destructive </a:t>
            </a:r>
            <a:r>
              <a:rPr lang="en-US" sz="2400" dirty="0"/>
              <a:t>behavior by applicant or occupants will be automatically denied</a:t>
            </a:r>
            <a:r>
              <a:rPr lang="en-US" sz="2400" dirty="0" smtClean="0"/>
              <a:t>.</a:t>
            </a:r>
          </a:p>
          <a:p>
            <a:endParaRPr lang="en-US" sz="2400" dirty="0"/>
          </a:p>
        </p:txBody>
      </p:sp>
      <p:sp>
        <p:nvSpPr>
          <p:cNvPr id="4" name="Footer Placeholder 3">
            <a:extLst>
              <a:ext uri="{FF2B5EF4-FFF2-40B4-BE49-F238E27FC236}">
                <a16:creationId xmlns:a16="http://schemas.microsoft.com/office/drawing/2014/main" xmlns="" id="{CFD3C918-FE51-427D-84B4-A30F9A33895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xmlns="" id="{F572104B-C6D0-482B-BA4B-AB6D635123C3}"/>
              </a:ext>
            </a:extLst>
          </p:cNvPr>
          <p:cNvSpPr>
            <a:spLocks noGrp="1"/>
          </p:cNvSpPr>
          <p:nvPr>
            <p:ph type="sldNum" sz="quarter" idx="12"/>
          </p:nvPr>
        </p:nvSpPr>
        <p:spPr/>
        <p:txBody>
          <a:bodyPr/>
          <a:lstStyle/>
          <a:p>
            <a:fld id="{54D83F3B-0B8E-4A1E-88A3-3E4BA42625A4}" type="slidenum">
              <a:rPr lang="en-US" smtClean="0"/>
              <a:t>16</a:t>
            </a:fld>
            <a:endParaRPr lang="en-US" dirty="0"/>
          </a:p>
        </p:txBody>
      </p:sp>
    </p:spTree>
    <p:extLst>
      <p:ext uri="{BB962C8B-B14F-4D97-AF65-F5344CB8AC3E}">
        <p14:creationId xmlns:p14="http://schemas.microsoft.com/office/powerpoint/2010/main" val="2389694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Resident Demographics*</a:t>
            </a:r>
            <a:endParaRPr lang="en-US" dirty="0"/>
          </a:p>
        </p:txBody>
      </p:sp>
      <p:sp>
        <p:nvSpPr>
          <p:cNvPr id="3" name="Content Placeholder 2"/>
          <p:cNvSpPr>
            <a:spLocks noGrp="1"/>
          </p:cNvSpPr>
          <p:nvPr>
            <p:ph idx="1"/>
          </p:nvPr>
        </p:nvSpPr>
        <p:spPr>
          <a:xfrm>
            <a:off x="628650" y="897751"/>
            <a:ext cx="7886700" cy="4664849"/>
          </a:xfrm>
        </p:spPr>
        <p:txBody>
          <a:bodyPr>
            <a:normAutofit fontScale="92500" lnSpcReduction="10000"/>
          </a:bodyPr>
          <a:lstStyle/>
          <a:p>
            <a:r>
              <a:rPr lang="en-US" dirty="0" smtClean="0"/>
              <a:t>Average Occupancy – 96.25%</a:t>
            </a:r>
          </a:p>
          <a:p>
            <a:r>
              <a:rPr lang="en-US" dirty="0" smtClean="0"/>
              <a:t>Current Average Rent - $950</a:t>
            </a:r>
          </a:p>
          <a:p>
            <a:r>
              <a:rPr lang="en-US" dirty="0" smtClean="0"/>
              <a:t>Average Gross Income - $61,230</a:t>
            </a:r>
          </a:p>
          <a:p>
            <a:r>
              <a:rPr lang="en-US" dirty="0" smtClean="0"/>
              <a:t>Average Rent to Income Ratio – 18.6%</a:t>
            </a:r>
          </a:p>
          <a:p>
            <a:r>
              <a:rPr lang="en-US" dirty="0" smtClean="0"/>
              <a:t>Average # of Occupants Per Unit – 1.39</a:t>
            </a:r>
          </a:p>
          <a:p>
            <a:r>
              <a:rPr lang="en-US" dirty="0" smtClean="0"/>
              <a:t>Top Industry Fields</a:t>
            </a:r>
          </a:p>
          <a:p>
            <a:pPr lvl="1"/>
            <a:r>
              <a:rPr lang="en-US" dirty="0" smtClean="0"/>
              <a:t>Service</a:t>
            </a:r>
            <a:endParaRPr lang="en-US" dirty="0"/>
          </a:p>
          <a:p>
            <a:pPr lvl="1"/>
            <a:r>
              <a:rPr lang="en-US" dirty="0" smtClean="0"/>
              <a:t>Medical</a:t>
            </a:r>
            <a:endParaRPr lang="en-US" dirty="0"/>
          </a:p>
          <a:p>
            <a:pPr lvl="1"/>
            <a:r>
              <a:rPr lang="en-US" dirty="0" smtClean="0"/>
              <a:t>Education</a:t>
            </a:r>
            <a:endParaRPr lang="en-US" dirty="0"/>
          </a:p>
          <a:p>
            <a:pPr lvl="1"/>
            <a:r>
              <a:rPr lang="en-US" dirty="0" smtClean="0"/>
              <a:t>Energy Industry</a:t>
            </a:r>
          </a:p>
          <a:p>
            <a:pPr lvl="1"/>
            <a:r>
              <a:rPr lang="en-US" dirty="0" smtClean="0"/>
              <a:t>Government</a:t>
            </a:r>
            <a:endParaRPr lang="en-US" dirty="0"/>
          </a:p>
          <a:p>
            <a:pPr lvl="1"/>
            <a:r>
              <a:rPr lang="en-US" dirty="0" smtClean="0"/>
              <a:t>Retired</a:t>
            </a:r>
            <a:endParaRPr lang="en-US" dirty="0"/>
          </a:p>
          <a:p>
            <a:pPr marL="457200" lvl="1" indent="0">
              <a:buNone/>
            </a:pPr>
            <a:endParaRPr lang="en-US" dirty="0" smtClean="0"/>
          </a:p>
        </p:txBody>
      </p:sp>
      <p:sp>
        <p:nvSpPr>
          <p:cNvPr id="5" name="Slide Number Placeholder 4"/>
          <p:cNvSpPr>
            <a:spLocks noGrp="1"/>
          </p:cNvSpPr>
          <p:nvPr>
            <p:ph type="sldNum" sz="quarter" idx="12"/>
          </p:nvPr>
        </p:nvSpPr>
        <p:spPr/>
        <p:txBody>
          <a:bodyPr/>
          <a:lstStyle/>
          <a:p>
            <a:fld id="{54D83F3B-0B8E-4A1E-88A3-3E4BA42625A4}" type="slidenum">
              <a:rPr lang="en-US" smtClean="0"/>
              <a:t>17</a:t>
            </a:fld>
            <a:endParaRPr lang="en-US" dirty="0"/>
          </a:p>
        </p:txBody>
      </p:sp>
      <p:sp>
        <p:nvSpPr>
          <p:cNvPr id="4" name="TextBox 3"/>
          <p:cNvSpPr txBox="1"/>
          <p:nvPr/>
        </p:nvSpPr>
        <p:spPr>
          <a:xfrm>
            <a:off x="0" y="5725894"/>
            <a:ext cx="8763000" cy="369332"/>
          </a:xfrm>
          <a:prstGeom prst="rect">
            <a:avLst/>
          </a:prstGeom>
          <a:noFill/>
        </p:spPr>
        <p:txBody>
          <a:bodyPr wrap="square" rtlCol="0">
            <a:spAutoFit/>
          </a:bodyPr>
          <a:lstStyle/>
          <a:p>
            <a:pPr lvl="1"/>
            <a:r>
              <a:rPr lang="en-US" dirty="0" smtClean="0"/>
              <a:t>*These </a:t>
            </a:r>
            <a:r>
              <a:rPr lang="en-US" dirty="0"/>
              <a:t>figures are based on our 8 most recent </a:t>
            </a:r>
            <a:r>
              <a:rPr lang="en-US" dirty="0" smtClean="0"/>
              <a:t>developments </a:t>
            </a:r>
            <a:r>
              <a:rPr lang="en-US" dirty="0"/>
              <a:t>located in 7 different cities.</a:t>
            </a:r>
          </a:p>
        </p:txBody>
      </p:sp>
    </p:spTree>
    <p:extLst>
      <p:ext uri="{BB962C8B-B14F-4D97-AF65-F5344CB8AC3E}">
        <p14:creationId xmlns:p14="http://schemas.microsoft.com/office/powerpoint/2010/main" val="41818356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1E8815-45AC-4C07-BD0D-04B6920E608F}"/>
              </a:ext>
            </a:extLst>
          </p:cNvPr>
          <p:cNvSpPr>
            <a:spLocks noGrp="1"/>
          </p:cNvSpPr>
          <p:nvPr>
            <p:ph type="title"/>
          </p:nvPr>
        </p:nvSpPr>
        <p:spPr/>
        <p:txBody>
          <a:bodyPr>
            <a:normAutofit fontScale="90000"/>
          </a:bodyPr>
          <a:lstStyle/>
          <a:p>
            <a:r>
              <a:rPr lang="en-US" dirty="0"/>
              <a:t>Common Concerns Regarding Apartment Communities</a:t>
            </a:r>
          </a:p>
        </p:txBody>
      </p:sp>
      <p:sp>
        <p:nvSpPr>
          <p:cNvPr id="3" name="Content Placeholder 2">
            <a:extLst>
              <a:ext uri="{FF2B5EF4-FFF2-40B4-BE49-F238E27FC236}">
                <a16:creationId xmlns:a16="http://schemas.microsoft.com/office/drawing/2014/main" xmlns="" id="{0A30F45F-7B8F-489B-A702-CE657111D166}"/>
              </a:ext>
            </a:extLst>
          </p:cNvPr>
          <p:cNvSpPr>
            <a:spLocks noGrp="1"/>
          </p:cNvSpPr>
          <p:nvPr>
            <p:ph idx="1"/>
          </p:nvPr>
        </p:nvSpPr>
        <p:spPr/>
        <p:txBody>
          <a:bodyPr>
            <a:normAutofit/>
          </a:bodyPr>
          <a:lstStyle/>
          <a:p>
            <a:r>
              <a:rPr lang="en-US" sz="2400" dirty="0"/>
              <a:t>School Overcrowding - It is a common belief that higher density developments  cause overcrowding in public schools.  The truth is that higher density housing typically has fewer families with children.  </a:t>
            </a:r>
          </a:p>
          <a:p>
            <a:r>
              <a:rPr lang="en-US" sz="2400" dirty="0"/>
              <a:t>The American Housing Survey completed by HUD showed that for every 100 units of new housing only 21 school aged </a:t>
            </a:r>
            <a:r>
              <a:rPr lang="en-US" sz="2400" dirty="0" smtClean="0"/>
              <a:t>children </a:t>
            </a:r>
            <a:r>
              <a:rPr lang="en-US" sz="2400" dirty="0"/>
              <a:t>were present in multi-family  units while the number was 64 children for single family homes.  </a:t>
            </a:r>
          </a:p>
          <a:p>
            <a:r>
              <a:rPr lang="en-US" sz="2400" dirty="0"/>
              <a:t>For comparison, </a:t>
            </a:r>
            <a:r>
              <a:rPr lang="en-US" sz="2400" dirty="0" smtClean="0"/>
              <a:t>the </a:t>
            </a:r>
            <a:r>
              <a:rPr lang="en-US" sz="2400" dirty="0"/>
              <a:t>ratio for our </a:t>
            </a:r>
            <a:r>
              <a:rPr lang="en-US" sz="2400" dirty="0" smtClean="0"/>
              <a:t>newer properties average only 16 </a:t>
            </a:r>
            <a:r>
              <a:rPr lang="en-US" sz="2400" dirty="0"/>
              <a:t>school aged children </a:t>
            </a:r>
            <a:r>
              <a:rPr lang="en-US" sz="2400" dirty="0" smtClean="0"/>
              <a:t>per 100.</a:t>
            </a:r>
            <a:endParaRPr lang="en-US" sz="2400" dirty="0"/>
          </a:p>
          <a:p>
            <a:endParaRPr lang="en-US" sz="2400" dirty="0"/>
          </a:p>
        </p:txBody>
      </p:sp>
      <p:sp>
        <p:nvSpPr>
          <p:cNvPr id="4" name="Footer Placeholder 3">
            <a:extLst>
              <a:ext uri="{FF2B5EF4-FFF2-40B4-BE49-F238E27FC236}">
                <a16:creationId xmlns:a16="http://schemas.microsoft.com/office/drawing/2014/main" xmlns="" id="{C58ADD1E-BB9E-4D91-BA0C-672CDACC37C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xmlns="" id="{A494EF40-C5EA-4156-A73F-8F103E380A1C}"/>
              </a:ext>
            </a:extLst>
          </p:cNvPr>
          <p:cNvSpPr>
            <a:spLocks noGrp="1"/>
          </p:cNvSpPr>
          <p:nvPr>
            <p:ph type="sldNum" sz="quarter" idx="12"/>
          </p:nvPr>
        </p:nvSpPr>
        <p:spPr/>
        <p:txBody>
          <a:bodyPr/>
          <a:lstStyle/>
          <a:p>
            <a:fld id="{54D83F3B-0B8E-4A1E-88A3-3E4BA42625A4}" type="slidenum">
              <a:rPr lang="en-US" smtClean="0"/>
              <a:t>18</a:t>
            </a:fld>
            <a:endParaRPr lang="en-US" dirty="0"/>
          </a:p>
        </p:txBody>
      </p:sp>
    </p:spTree>
    <p:extLst>
      <p:ext uri="{BB962C8B-B14F-4D97-AF65-F5344CB8AC3E}">
        <p14:creationId xmlns:p14="http://schemas.microsoft.com/office/powerpoint/2010/main" val="28930613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15B237-C9BD-4B0A-9A04-2A8FE8D467E1}"/>
              </a:ext>
            </a:extLst>
          </p:cNvPr>
          <p:cNvSpPr>
            <a:spLocks noGrp="1"/>
          </p:cNvSpPr>
          <p:nvPr>
            <p:ph type="title"/>
          </p:nvPr>
        </p:nvSpPr>
        <p:spPr/>
        <p:txBody>
          <a:bodyPr>
            <a:normAutofit/>
          </a:bodyPr>
          <a:lstStyle/>
          <a:p>
            <a:r>
              <a:rPr lang="en-US" dirty="0"/>
              <a:t>Common Concerns</a:t>
            </a:r>
          </a:p>
        </p:txBody>
      </p:sp>
      <p:sp>
        <p:nvSpPr>
          <p:cNvPr id="3" name="Content Placeholder 2">
            <a:extLst>
              <a:ext uri="{FF2B5EF4-FFF2-40B4-BE49-F238E27FC236}">
                <a16:creationId xmlns:a16="http://schemas.microsoft.com/office/drawing/2014/main" xmlns="" id="{DFEC1993-1C73-429E-A673-7EBBBB2523AE}"/>
              </a:ext>
            </a:extLst>
          </p:cNvPr>
          <p:cNvSpPr>
            <a:spLocks noGrp="1"/>
          </p:cNvSpPr>
          <p:nvPr>
            <p:ph idx="1"/>
          </p:nvPr>
        </p:nvSpPr>
        <p:spPr/>
        <p:txBody>
          <a:bodyPr>
            <a:normAutofit/>
          </a:bodyPr>
          <a:lstStyle/>
          <a:p>
            <a:r>
              <a:rPr lang="en-US" sz="2400" dirty="0"/>
              <a:t>Traffic – A traffic study completed  </a:t>
            </a:r>
            <a:r>
              <a:rPr lang="en-US" sz="2400" dirty="0" smtClean="0"/>
              <a:t>March 2018 </a:t>
            </a:r>
            <a:r>
              <a:rPr lang="en-US" sz="2400" dirty="0"/>
              <a:t>by </a:t>
            </a:r>
            <a:r>
              <a:rPr lang="en-US" sz="2400" dirty="0" smtClean="0"/>
              <a:t>Trans Systems Transportation has </a:t>
            </a:r>
            <a:r>
              <a:rPr lang="en-US" sz="2400" dirty="0"/>
              <a:t>determined appropriate improvements to roads.</a:t>
            </a:r>
          </a:p>
          <a:p>
            <a:r>
              <a:rPr lang="en-US" sz="2400" dirty="0"/>
              <a:t>The </a:t>
            </a:r>
            <a:r>
              <a:rPr lang="en-US" sz="2400" dirty="0" smtClean="0"/>
              <a:t>development </a:t>
            </a:r>
            <a:r>
              <a:rPr lang="en-US" sz="2400" dirty="0"/>
              <a:t>will install a round about and interior residential collectors</a:t>
            </a:r>
            <a:r>
              <a:rPr lang="en-US" sz="2400" dirty="0" smtClean="0"/>
              <a:t>.</a:t>
            </a:r>
          </a:p>
          <a:p>
            <a:r>
              <a:rPr lang="en-US" sz="2400" dirty="0" smtClean="0"/>
              <a:t>As a result the developer has agreed to widen Blue Pkwy as well as the installation of a </a:t>
            </a:r>
            <a:r>
              <a:rPr lang="en-US" sz="2400" dirty="0"/>
              <a:t>R</a:t>
            </a:r>
            <a:r>
              <a:rPr lang="en-US" sz="2400" dirty="0" smtClean="0"/>
              <a:t>ound About on our southwest property line. In addition a new collector street and sidewalks will also be constructed. </a:t>
            </a:r>
          </a:p>
          <a:p>
            <a:r>
              <a:rPr lang="en-US" sz="2400" dirty="0" smtClean="0"/>
              <a:t>No economic assistance will be provided from the state, city or local levels for these improvements.</a:t>
            </a:r>
            <a:endParaRPr lang="en-US" sz="2400" dirty="0"/>
          </a:p>
          <a:p>
            <a:endParaRPr lang="en-US" sz="2400" dirty="0"/>
          </a:p>
          <a:p>
            <a:pPr marL="0" indent="0">
              <a:buNone/>
            </a:pPr>
            <a:endParaRPr lang="en-US" sz="2400" dirty="0"/>
          </a:p>
          <a:p>
            <a:endParaRPr lang="en-US" sz="2400" dirty="0"/>
          </a:p>
        </p:txBody>
      </p:sp>
      <p:sp>
        <p:nvSpPr>
          <p:cNvPr id="4" name="Footer Placeholder 3">
            <a:extLst>
              <a:ext uri="{FF2B5EF4-FFF2-40B4-BE49-F238E27FC236}">
                <a16:creationId xmlns:a16="http://schemas.microsoft.com/office/drawing/2014/main" xmlns="" id="{E1794389-A030-4888-947A-95EF12D3671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xmlns="" id="{0144FDD6-6F13-4CCC-A6F3-A4F0B5D2DB12}"/>
              </a:ext>
            </a:extLst>
          </p:cNvPr>
          <p:cNvSpPr>
            <a:spLocks noGrp="1"/>
          </p:cNvSpPr>
          <p:nvPr>
            <p:ph type="sldNum" sz="quarter" idx="12"/>
          </p:nvPr>
        </p:nvSpPr>
        <p:spPr/>
        <p:txBody>
          <a:bodyPr/>
          <a:lstStyle/>
          <a:p>
            <a:fld id="{54D83F3B-0B8E-4A1E-88A3-3E4BA42625A4}" type="slidenum">
              <a:rPr lang="en-US" smtClean="0"/>
              <a:t>19</a:t>
            </a:fld>
            <a:endParaRPr lang="en-US" dirty="0"/>
          </a:p>
        </p:txBody>
      </p:sp>
    </p:spTree>
    <p:extLst>
      <p:ext uri="{BB962C8B-B14F-4D97-AF65-F5344CB8AC3E}">
        <p14:creationId xmlns:p14="http://schemas.microsoft.com/office/powerpoint/2010/main" val="25372179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513EB6A-1D75-45E9-8B67-D645C73A9467}"/>
              </a:ext>
            </a:extLst>
          </p:cNvPr>
          <p:cNvSpPr>
            <a:spLocks noGrp="1"/>
          </p:cNvSpPr>
          <p:nvPr>
            <p:ph type="title"/>
          </p:nvPr>
        </p:nvSpPr>
        <p:spPr/>
        <p:txBody>
          <a:bodyPr/>
          <a:lstStyle/>
          <a:p>
            <a:r>
              <a:rPr lang="en-US" dirty="0"/>
              <a:t>Information about the Developer</a:t>
            </a:r>
          </a:p>
        </p:txBody>
      </p:sp>
      <p:pic>
        <p:nvPicPr>
          <p:cNvPr id="7" name="Snagit_PPTDDA3">
            <a:extLst>
              <a:ext uri="{FF2B5EF4-FFF2-40B4-BE49-F238E27FC236}">
                <a16:creationId xmlns:a16="http://schemas.microsoft.com/office/drawing/2014/main" xmlns="" id="{D2AF73F9-F401-40C5-98B3-540FB4F4F97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0362" y="1676400"/>
            <a:ext cx="7886700" cy="3707364"/>
          </a:xfrm>
        </p:spPr>
      </p:pic>
      <p:sp>
        <p:nvSpPr>
          <p:cNvPr id="4" name="Footer Placeholder 3">
            <a:extLst>
              <a:ext uri="{FF2B5EF4-FFF2-40B4-BE49-F238E27FC236}">
                <a16:creationId xmlns:a16="http://schemas.microsoft.com/office/drawing/2014/main" xmlns="" id="{0E47A829-7547-4C77-BE3B-2E97A4EB916A}"/>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xmlns="" id="{A5278334-6BA0-4CD3-B469-2D58BA3961CF}"/>
              </a:ext>
            </a:extLst>
          </p:cNvPr>
          <p:cNvSpPr>
            <a:spLocks noGrp="1"/>
          </p:cNvSpPr>
          <p:nvPr>
            <p:ph type="sldNum" sz="quarter" idx="12"/>
          </p:nvPr>
        </p:nvSpPr>
        <p:spPr/>
        <p:txBody>
          <a:bodyPr/>
          <a:lstStyle/>
          <a:p>
            <a:fld id="{54D83F3B-0B8E-4A1E-88A3-3E4BA42625A4}" type="slidenum">
              <a:rPr lang="en-US" smtClean="0"/>
              <a:t>2</a:t>
            </a:fld>
            <a:endParaRPr lang="en-US" dirty="0"/>
          </a:p>
        </p:txBody>
      </p:sp>
    </p:spTree>
    <p:extLst>
      <p:ext uri="{BB962C8B-B14F-4D97-AF65-F5344CB8AC3E}">
        <p14:creationId xmlns:p14="http://schemas.microsoft.com/office/powerpoint/2010/main" val="39453733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Homeowners Concerns</a:t>
            </a:r>
            <a:endParaRPr lang="en-US" dirty="0"/>
          </a:p>
        </p:txBody>
      </p:sp>
      <p:sp>
        <p:nvSpPr>
          <p:cNvPr id="3" name="Content Placeholder 2"/>
          <p:cNvSpPr>
            <a:spLocks noGrp="1"/>
          </p:cNvSpPr>
          <p:nvPr>
            <p:ph idx="1"/>
          </p:nvPr>
        </p:nvSpPr>
        <p:spPr/>
        <p:txBody>
          <a:bodyPr/>
          <a:lstStyle/>
          <a:p>
            <a:r>
              <a:rPr lang="en-US" dirty="0" smtClean="0"/>
              <a:t>We met with the HOA’s of Ashton, </a:t>
            </a:r>
            <a:r>
              <a:rPr lang="en-US" dirty="0" err="1" smtClean="0"/>
              <a:t>Windsboro</a:t>
            </a:r>
            <a:r>
              <a:rPr lang="en-US" dirty="0" smtClean="0"/>
              <a:t> and Summit Mill to discuss concerns on September 18, 2018 and then again on October 9, 2018 with Summit Mill.</a:t>
            </a:r>
          </a:p>
          <a:p>
            <a:r>
              <a:rPr lang="en-US" dirty="0" smtClean="0"/>
              <a:t>Concerns</a:t>
            </a:r>
          </a:p>
          <a:p>
            <a:pPr lvl="1"/>
            <a:r>
              <a:rPr lang="en-US" dirty="0" smtClean="0"/>
              <a:t>Impact at schools</a:t>
            </a:r>
          </a:p>
          <a:p>
            <a:pPr lvl="1"/>
            <a:r>
              <a:rPr lang="en-US" dirty="0" smtClean="0"/>
              <a:t>Traffic</a:t>
            </a:r>
          </a:p>
          <a:p>
            <a:pPr lvl="1"/>
            <a:r>
              <a:rPr lang="en-US" dirty="0" smtClean="0"/>
              <a:t>Property Values</a:t>
            </a:r>
          </a:p>
          <a:p>
            <a:pPr lvl="1"/>
            <a:r>
              <a:rPr lang="en-US" dirty="0" smtClean="0"/>
              <a:t>Crime</a:t>
            </a:r>
          </a:p>
          <a:p>
            <a:pPr lvl="1"/>
            <a:r>
              <a:rPr lang="en-US" dirty="0" smtClean="0"/>
              <a:t>Social Media Comments</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4D83F3B-0B8E-4A1E-88A3-3E4BA42625A4}" type="slidenum">
              <a:rPr lang="en-US" smtClean="0"/>
              <a:t>20</a:t>
            </a:fld>
            <a:endParaRPr lang="en-US" dirty="0"/>
          </a:p>
        </p:txBody>
      </p:sp>
    </p:spTree>
    <p:extLst>
      <p:ext uri="{BB962C8B-B14F-4D97-AF65-F5344CB8AC3E}">
        <p14:creationId xmlns:p14="http://schemas.microsoft.com/office/powerpoint/2010/main" val="21945027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Property Values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713470719"/>
              </p:ext>
            </p:extLst>
          </p:nvPr>
        </p:nvGraphicFramePr>
        <p:xfrm>
          <a:off x="1212850" y="1752600"/>
          <a:ext cx="6718300" cy="2514601"/>
        </p:xfrm>
        <a:graphic>
          <a:graphicData uri="http://schemas.openxmlformats.org/drawingml/2006/table">
            <a:tbl>
              <a:tblPr/>
              <a:tblGrid>
                <a:gridCol w="2424554">
                  <a:extLst>
                    <a:ext uri="{9D8B030D-6E8A-4147-A177-3AD203B41FA5}">
                      <a16:colId xmlns:a16="http://schemas.microsoft.com/office/drawing/2014/main" xmlns="" val="485074052"/>
                    </a:ext>
                  </a:extLst>
                </a:gridCol>
                <a:gridCol w="799722">
                  <a:extLst>
                    <a:ext uri="{9D8B030D-6E8A-4147-A177-3AD203B41FA5}">
                      <a16:colId xmlns:a16="http://schemas.microsoft.com/office/drawing/2014/main" xmlns="" val="1880914682"/>
                    </a:ext>
                  </a:extLst>
                </a:gridCol>
                <a:gridCol w="1209104">
                  <a:extLst>
                    <a:ext uri="{9D8B030D-6E8A-4147-A177-3AD203B41FA5}">
                      <a16:colId xmlns:a16="http://schemas.microsoft.com/office/drawing/2014/main" xmlns="" val="2334482720"/>
                    </a:ext>
                  </a:extLst>
                </a:gridCol>
                <a:gridCol w="1358258">
                  <a:extLst>
                    <a:ext uri="{9D8B030D-6E8A-4147-A177-3AD203B41FA5}">
                      <a16:colId xmlns:a16="http://schemas.microsoft.com/office/drawing/2014/main" xmlns="" val="674805222"/>
                    </a:ext>
                  </a:extLst>
                </a:gridCol>
                <a:gridCol w="926662">
                  <a:extLst>
                    <a:ext uri="{9D8B030D-6E8A-4147-A177-3AD203B41FA5}">
                      <a16:colId xmlns:a16="http://schemas.microsoft.com/office/drawing/2014/main" xmlns="" val="1974557930"/>
                    </a:ext>
                  </a:extLst>
                </a:gridCol>
              </a:tblGrid>
              <a:tr h="224709">
                <a:tc>
                  <a:txBody>
                    <a:bodyPr/>
                    <a:lstStyle/>
                    <a:p>
                      <a:pPr algn="l" fontAlgn="b"/>
                      <a:r>
                        <a:rPr lang="en-US" sz="1200" b="1" i="1" u="none" strike="noStrike">
                          <a:solidFill>
                            <a:srgbClr val="FFFFFF"/>
                          </a:solidFill>
                          <a:effectLst/>
                          <a:latin typeface="Times New Roman" panose="02020603050405020304" pitchFamily="18" charset="0"/>
                        </a:rPr>
                        <a:t>MLS Data</a:t>
                      </a:r>
                    </a:p>
                  </a:txBody>
                  <a:tcPr marL="9525" marR="9525" marT="9525" marB="0" anchor="b">
                    <a:lnL>
                      <a:noFill/>
                    </a:lnL>
                    <a:lnR>
                      <a:noFill/>
                    </a:lnR>
                    <a:lnT>
                      <a:noFill/>
                    </a:lnT>
                    <a:lnB>
                      <a:noFill/>
                    </a:lnB>
                  </a:tcPr>
                </a:tc>
                <a:tc>
                  <a:txBody>
                    <a:bodyPr/>
                    <a:lstStyle/>
                    <a:p>
                      <a:pPr algn="l" fontAlgn="b"/>
                      <a:endParaRPr lang="en-US" sz="1200" b="1" i="1"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extLst>
                  <a:ext uri="{0D108BD9-81ED-4DB2-BD59-A6C34878D82A}">
                    <a16:rowId xmlns:a16="http://schemas.microsoft.com/office/drawing/2014/main" xmlns="" val="1759677944"/>
                  </a:ext>
                </a:extLst>
              </a:tr>
              <a:tr h="224709">
                <a:tc>
                  <a:txBody>
                    <a:bodyPr/>
                    <a:lstStyle/>
                    <a:p>
                      <a:pPr algn="l" fontAlgn="b"/>
                      <a:r>
                        <a:rPr lang="en-US" sz="1200" b="1" i="1" u="none" strike="noStrike">
                          <a:solidFill>
                            <a:srgbClr val="FFFFFF"/>
                          </a:solidFill>
                          <a:effectLst/>
                          <a:latin typeface="Times New Roman" panose="02020603050405020304" pitchFamily="18" charset="0"/>
                        </a:rPr>
                        <a:t>Reece Commercial Real Estate</a:t>
                      </a:r>
                    </a:p>
                  </a:txBody>
                  <a:tcPr marL="9525" marR="9525" marT="9525" marB="0" anchor="b">
                    <a:lnL>
                      <a:noFill/>
                    </a:lnL>
                    <a:lnR>
                      <a:noFill/>
                    </a:lnR>
                    <a:lnT>
                      <a:noFill/>
                    </a:lnT>
                    <a:lnB>
                      <a:noFill/>
                    </a:lnB>
                  </a:tcPr>
                </a:tc>
                <a:tc>
                  <a:txBody>
                    <a:bodyPr/>
                    <a:lstStyle/>
                    <a:p>
                      <a:pPr algn="l" fontAlgn="b"/>
                      <a:endParaRPr lang="en-US" sz="1200" b="1" i="1"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extLst>
                  <a:ext uri="{0D108BD9-81ED-4DB2-BD59-A6C34878D82A}">
                    <a16:rowId xmlns:a16="http://schemas.microsoft.com/office/drawing/2014/main" xmlns="" val="1503118230"/>
                  </a:ext>
                </a:extLst>
              </a:tr>
              <a:tr h="224709">
                <a:tc gridSpan="2">
                  <a:txBody>
                    <a:bodyPr/>
                    <a:lstStyle/>
                    <a:p>
                      <a:pPr algn="l" fontAlgn="b"/>
                      <a:r>
                        <a:rPr lang="en-US" sz="1200" b="1" i="1" u="none" strike="noStrike">
                          <a:solidFill>
                            <a:srgbClr val="FFFFFF"/>
                          </a:solidFill>
                          <a:effectLst/>
                          <a:latin typeface="Times New Roman" panose="02020603050405020304" pitchFamily="18" charset="0"/>
                        </a:rPr>
                        <a:t>2 Mile Radius / Sales Activity for Pasy 180 Days</a:t>
                      </a:r>
                    </a:p>
                  </a:txBody>
                  <a:tcPr marL="9525" marR="9525" marT="9525" marB="0" anchor="b">
                    <a:lnL>
                      <a:noFill/>
                    </a:lnL>
                    <a:lnR>
                      <a:noFill/>
                    </a:lnR>
                    <a:lnT>
                      <a:noFill/>
                    </a:lnT>
                    <a:lnB>
                      <a:noFill/>
                    </a:lnB>
                  </a:tcPr>
                </a:tc>
                <a:tc hMerge="1">
                  <a:txBody>
                    <a:bodyPr/>
                    <a:lstStyle/>
                    <a:p>
                      <a:endParaRPr lang="en-US"/>
                    </a:p>
                  </a:txBody>
                  <a:tcPr/>
                </a:tc>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extLst>
                  <a:ext uri="{0D108BD9-81ED-4DB2-BD59-A6C34878D82A}">
                    <a16:rowId xmlns:a16="http://schemas.microsoft.com/office/drawing/2014/main" xmlns="" val="3833719335"/>
                  </a:ext>
                </a:extLst>
              </a:tr>
              <a:tr h="224709">
                <a:tc>
                  <a:txBody>
                    <a:bodyPr/>
                    <a:lstStyle/>
                    <a:p>
                      <a:pPr algn="l" fontAlgn="b"/>
                      <a:endParaRPr lang="en-US" sz="1200" b="1" i="1"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200" b="1" i="1"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extLst>
                  <a:ext uri="{0D108BD9-81ED-4DB2-BD59-A6C34878D82A}">
                    <a16:rowId xmlns:a16="http://schemas.microsoft.com/office/drawing/2014/main" xmlns="" val="414662101"/>
                  </a:ext>
                </a:extLst>
              </a:tr>
              <a:tr h="214009">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Times New Roman" panose="02020603050405020304" pitchFamily="18" charset="0"/>
                      </a:endParaRPr>
                    </a:p>
                  </a:txBody>
                  <a:tcPr marL="9525" marR="9525" marT="9525" marB="0" anchor="b">
                    <a:lnL>
                      <a:noFill/>
                    </a:lnL>
                    <a:lnR>
                      <a:noFill/>
                    </a:lnR>
                    <a:lnT>
                      <a:noFill/>
                    </a:lnT>
                    <a:lnB>
                      <a:noFill/>
                    </a:lnB>
                  </a:tcPr>
                </a:tc>
                <a:extLst>
                  <a:ext uri="{0D108BD9-81ED-4DB2-BD59-A6C34878D82A}">
                    <a16:rowId xmlns:a16="http://schemas.microsoft.com/office/drawing/2014/main" xmlns="" val="2100307946"/>
                  </a:ext>
                </a:extLst>
              </a:tr>
              <a:tr h="278211">
                <a:tc>
                  <a:txBody>
                    <a:bodyPr/>
                    <a:lstStyle/>
                    <a:p>
                      <a:pPr algn="ctr" fontAlgn="b"/>
                      <a:r>
                        <a:rPr lang="en-US" sz="1400" b="1" i="1" u="none" strike="noStrike">
                          <a:solidFill>
                            <a:srgbClr val="FFFFFF"/>
                          </a:solidFill>
                          <a:effectLst/>
                          <a:latin typeface="Times New Roman" panose="02020603050405020304" pitchFamily="18" charset="0"/>
                        </a:rPr>
                        <a:t>Name</a:t>
                      </a:r>
                    </a:p>
                  </a:txBody>
                  <a:tcPr marL="9525" marR="9525" marT="9525" marB="0" anchor="b">
                    <a:lnL>
                      <a:noFill/>
                    </a:lnL>
                    <a:lnR>
                      <a:noFill/>
                    </a:lnR>
                    <a:lnT>
                      <a:noFill/>
                    </a:lnT>
                    <a:lnB>
                      <a:noFill/>
                    </a:lnB>
                  </a:tcPr>
                </a:tc>
                <a:tc>
                  <a:txBody>
                    <a:bodyPr/>
                    <a:lstStyle/>
                    <a:p>
                      <a:pPr algn="ctr" fontAlgn="b"/>
                      <a:r>
                        <a:rPr lang="en-US" sz="1400" b="1" i="1" u="none" strike="noStrike">
                          <a:solidFill>
                            <a:srgbClr val="FFFFFF"/>
                          </a:solidFill>
                          <a:effectLst/>
                          <a:latin typeface="Times New Roman" panose="02020603050405020304" pitchFamily="18" charset="0"/>
                        </a:rPr>
                        <a:t>Sales #'s</a:t>
                      </a:r>
                    </a:p>
                  </a:txBody>
                  <a:tcPr marL="9525" marR="9525" marT="9525" marB="0" anchor="b">
                    <a:lnL>
                      <a:noFill/>
                    </a:lnL>
                    <a:lnR>
                      <a:noFill/>
                    </a:lnR>
                    <a:lnT>
                      <a:noFill/>
                    </a:lnT>
                    <a:lnB>
                      <a:noFill/>
                    </a:lnB>
                  </a:tcPr>
                </a:tc>
                <a:tc>
                  <a:txBody>
                    <a:bodyPr/>
                    <a:lstStyle/>
                    <a:p>
                      <a:pPr algn="ctr" fontAlgn="b"/>
                      <a:r>
                        <a:rPr lang="en-US" sz="1400" b="1" i="1" u="none" strike="noStrike">
                          <a:solidFill>
                            <a:srgbClr val="FFFFFF"/>
                          </a:solidFill>
                          <a:effectLst/>
                          <a:latin typeface="Times New Roman" panose="02020603050405020304" pitchFamily="18" charset="0"/>
                        </a:rPr>
                        <a:t>Avg Distance </a:t>
                      </a:r>
                    </a:p>
                  </a:txBody>
                  <a:tcPr marL="9525" marR="9525" marT="9525" marB="0" anchor="b">
                    <a:lnL>
                      <a:noFill/>
                    </a:lnL>
                    <a:lnR>
                      <a:noFill/>
                    </a:lnR>
                    <a:lnT>
                      <a:noFill/>
                    </a:lnT>
                    <a:lnB>
                      <a:noFill/>
                    </a:lnB>
                  </a:tcPr>
                </a:tc>
                <a:tc>
                  <a:txBody>
                    <a:bodyPr/>
                    <a:lstStyle/>
                    <a:p>
                      <a:pPr algn="ctr" fontAlgn="b"/>
                      <a:r>
                        <a:rPr lang="en-US" sz="1400" b="1" i="1" u="none" strike="noStrike">
                          <a:solidFill>
                            <a:srgbClr val="FFFFFF"/>
                          </a:solidFill>
                          <a:effectLst/>
                          <a:latin typeface="Times New Roman" panose="02020603050405020304" pitchFamily="18" charset="0"/>
                        </a:rPr>
                        <a:t>Avg Sales Price</a:t>
                      </a:r>
                    </a:p>
                  </a:txBody>
                  <a:tcPr marL="9525" marR="9525" marT="9525" marB="0" anchor="b">
                    <a:lnL>
                      <a:noFill/>
                    </a:lnL>
                    <a:lnR>
                      <a:noFill/>
                    </a:lnR>
                    <a:lnT>
                      <a:noFill/>
                    </a:lnT>
                    <a:lnB>
                      <a:noFill/>
                    </a:lnB>
                  </a:tcPr>
                </a:tc>
                <a:tc>
                  <a:txBody>
                    <a:bodyPr/>
                    <a:lstStyle/>
                    <a:p>
                      <a:pPr algn="ctr" fontAlgn="b"/>
                      <a:r>
                        <a:rPr lang="en-US" sz="1400" b="1" i="1" u="none" strike="noStrike">
                          <a:solidFill>
                            <a:srgbClr val="FFFFFF"/>
                          </a:solidFill>
                          <a:effectLst/>
                          <a:latin typeface="Times New Roman" panose="02020603050405020304" pitchFamily="18" charset="0"/>
                        </a:rPr>
                        <a:t>Avg DOM</a:t>
                      </a:r>
                    </a:p>
                  </a:txBody>
                  <a:tcPr marL="9525" marR="9525" marT="9525" marB="0" anchor="b">
                    <a:lnL>
                      <a:noFill/>
                    </a:lnL>
                    <a:lnR>
                      <a:noFill/>
                    </a:lnR>
                    <a:lnT>
                      <a:noFill/>
                    </a:lnT>
                    <a:lnB>
                      <a:noFill/>
                    </a:lnB>
                  </a:tcPr>
                </a:tc>
                <a:extLst>
                  <a:ext uri="{0D108BD9-81ED-4DB2-BD59-A6C34878D82A}">
                    <a16:rowId xmlns:a16="http://schemas.microsoft.com/office/drawing/2014/main" xmlns="" val="239836586"/>
                  </a:ext>
                </a:extLst>
              </a:tr>
              <a:tr h="224709">
                <a:tc>
                  <a:txBody>
                    <a:bodyPr/>
                    <a:lstStyle/>
                    <a:p>
                      <a:pPr algn="l" fontAlgn="ctr"/>
                      <a:r>
                        <a:rPr lang="en-US" sz="1200" b="0" i="0" u="none" strike="noStrike">
                          <a:solidFill>
                            <a:srgbClr val="FFFFFF"/>
                          </a:solidFill>
                          <a:effectLst/>
                          <a:latin typeface="Times New Roman" panose="02020603050405020304" pitchFamily="18" charset="0"/>
                        </a:rPr>
                        <a:t>New Longview Apartments</a:t>
                      </a:r>
                    </a:p>
                  </a:txBody>
                  <a:tcPr marL="9525" marR="9525" marT="9525" marB="0" anchor="ctr">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127</a:t>
                      </a:r>
                    </a:p>
                  </a:txBody>
                  <a:tcPr marL="9525" marR="9525" marT="9525" marB="0" anchor="b">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1.1 Miles</a:t>
                      </a:r>
                    </a:p>
                  </a:txBody>
                  <a:tcPr marL="9525" marR="9525" marT="9525" marB="0" anchor="b">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$331,786 </a:t>
                      </a:r>
                    </a:p>
                  </a:txBody>
                  <a:tcPr marL="9525" marR="9525" marT="9525" marB="0" anchor="b">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47</a:t>
                      </a:r>
                    </a:p>
                  </a:txBody>
                  <a:tcPr marL="9525" marR="9525" marT="9525" marB="0" anchor="b">
                    <a:lnL>
                      <a:noFill/>
                    </a:lnL>
                    <a:lnR>
                      <a:noFill/>
                    </a:lnR>
                    <a:lnT>
                      <a:noFill/>
                    </a:lnT>
                    <a:lnB>
                      <a:noFill/>
                    </a:lnB>
                  </a:tcPr>
                </a:tc>
                <a:extLst>
                  <a:ext uri="{0D108BD9-81ED-4DB2-BD59-A6C34878D82A}">
                    <a16:rowId xmlns:a16="http://schemas.microsoft.com/office/drawing/2014/main" xmlns="" val="973439633"/>
                  </a:ext>
                </a:extLst>
              </a:tr>
              <a:tr h="224709">
                <a:tc>
                  <a:txBody>
                    <a:bodyPr/>
                    <a:lstStyle/>
                    <a:p>
                      <a:pPr algn="l" fontAlgn="ctr"/>
                      <a:r>
                        <a:rPr lang="en-US" sz="1200" b="0" i="0" u="none" strike="noStrike">
                          <a:solidFill>
                            <a:srgbClr val="FFFFFF"/>
                          </a:solidFill>
                          <a:effectLst/>
                          <a:latin typeface="Times New Roman" panose="02020603050405020304" pitchFamily="18" charset="0"/>
                        </a:rPr>
                        <a:t>Village at View High Apartments</a:t>
                      </a:r>
                    </a:p>
                  </a:txBody>
                  <a:tcPr marL="9525" marR="9525" marT="9525" marB="0" anchor="ctr">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122</a:t>
                      </a:r>
                    </a:p>
                  </a:txBody>
                  <a:tcPr marL="9525" marR="9525" marT="9525" marB="0" anchor="b">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1.2 Miles</a:t>
                      </a:r>
                    </a:p>
                  </a:txBody>
                  <a:tcPr marL="9525" marR="9525" marT="9525" marB="0" anchor="b">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$339,842 </a:t>
                      </a:r>
                    </a:p>
                  </a:txBody>
                  <a:tcPr marL="9525" marR="9525" marT="9525" marB="0" anchor="b">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45</a:t>
                      </a:r>
                    </a:p>
                  </a:txBody>
                  <a:tcPr marL="9525" marR="9525" marT="9525" marB="0" anchor="b">
                    <a:lnL>
                      <a:noFill/>
                    </a:lnL>
                    <a:lnR>
                      <a:noFill/>
                    </a:lnR>
                    <a:lnT>
                      <a:noFill/>
                    </a:lnT>
                    <a:lnB>
                      <a:noFill/>
                    </a:lnB>
                  </a:tcPr>
                </a:tc>
                <a:extLst>
                  <a:ext uri="{0D108BD9-81ED-4DB2-BD59-A6C34878D82A}">
                    <a16:rowId xmlns:a16="http://schemas.microsoft.com/office/drawing/2014/main" xmlns="" val="3379156280"/>
                  </a:ext>
                </a:extLst>
              </a:tr>
              <a:tr h="224709">
                <a:tc>
                  <a:txBody>
                    <a:bodyPr/>
                    <a:lstStyle/>
                    <a:p>
                      <a:pPr algn="l" fontAlgn="ctr"/>
                      <a:r>
                        <a:rPr lang="en-US" sz="1200" b="0" i="0" u="none" strike="noStrike">
                          <a:solidFill>
                            <a:srgbClr val="FFFFFF"/>
                          </a:solidFill>
                          <a:effectLst/>
                          <a:latin typeface="Times New Roman" panose="02020603050405020304" pitchFamily="18" charset="0"/>
                        </a:rPr>
                        <a:t>The Residences at New Longview</a:t>
                      </a:r>
                    </a:p>
                  </a:txBody>
                  <a:tcPr marL="9525" marR="9525" marT="9525" marB="0" anchor="ctr">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119</a:t>
                      </a:r>
                    </a:p>
                  </a:txBody>
                  <a:tcPr marL="9525" marR="9525" marT="9525" marB="0" anchor="b">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1.0 Miles</a:t>
                      </a:r>
                    </a:p>
                  </a:txBody>
                  <a:tcPr marL="9525" marR="9525" marT="9525" marB="0" anchor="b">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$335,331 </a:t>
                      </a:r>
                    </a:p>
                  </a:txBody>
                  <a:tcPr marL="9525" marR="9525" marT="9525" marB="0" anchor="b">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46</a:t>
                      </a:r>
                    </a:p>
                  </a:txBody>
                  <a:tcPr marL="9525" marR="9525" marT="9525" marB="0" anchor="b">
                    <a:lnL>
                      <a:noFill/>
                    </a:lnL>
                    <a:lnR>
                      <a:noFill/>
                    </a:lnR>
                    <a:lnT>
                      <a:noFill/>
                    </a:lnT>
                    <a:lnB>
                      <a:noFill/>
                    </a:lnB>
                  </a:tcPr>
                </a:tc>
                <a:extLst>
                  <a:ext uri="{0D108BD9-81ED-4DB2-BD59-A6C34878D82A}">
                    <a16:rowId xmlns:a16="http://schemas.microsoft.com/office/drawing/2014/main" xmlns="" val="3913921352"/>
                  </a:ext>
                </a:extLst>
              </a:tr>
              <a:tr h="224709">
                <a:tc>
                  <a:txBody>
                    <a:bodyPr/>
                    <a:lstStyle/>
                    <a:p>
                      <a:pPr algn="l" fontAlgn="ctr"/>
                      <a:r>
                        <a:rPr lang="en-US" sz="1200" b="0" i="0" u="none" strike="noStrike">
                          <a:solidFill>
                            <a:srgbClr val="FFFFFF"/>
                          </a:solidFill>
                          <a:effectLst/>
                          <a:latin typeface="Times New Roman" panose="02020603050405020304" pitchFamily="18" charset="0"/>
                        </a:rPr>
                        <a:t>Summit Square Apartments</a:t>
                      </a:r>
                    </a:p>
                  </a:txBody>
                  <a:tcPr marL="9525" marR="9525" marT="9525" marB="0" anchor="ctr">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235</a:t>
                      </a:r>
                    </a:p>
                  </a:txBody>
                  <a:tcPr marL="9525" marR="9525" marT="9525" marB="0" anchor="b">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1.4 Miles</a:t>
                      </a:r>
                    </a:p>
                  </a:txBody>
                  <a:tcPr marL="9525" marR="9525" marT="9525" marB="0" anchor="b">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$201,681 </a:t>
                      </a:r>
                    </a:p>
                  </a:txBody>
                  <a:tcPr marL="9525" marR="9525" marT="9525" marB="0" anchor="b">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36</a:t>
                      </a:r>
                    </a:p>
                  </a:txBody>
                  <a:tcPr marL="9525" marR="9525" marT="9525" marB="0" anchor="b">
                    <a:lnL>
                      <a:noFill/>
                    </a:lnL>
                    <a:lnR>
                      <a:noFill/>
                    </a:lnR>
                    <a:lnT>
                      <a:noFill/>
                    </a:lnT>
                    <a:lnB>
                      <a:noFill/>
                    </a:lnB>
                  </a:tcPr>
                </a:tc>
                <a:extLst>
                  <a:ext uri="{0D108BD9-81ED-4DB2-BD59-A6C34878D82A}">
                    <a16:rowId xmlns:a16="http://schemas.microsoft.com/office/drawing/2014/main" xmlns="" val="2810424720"/>
                  </a:ext>
                </a:extLst>
              </a:tr>
              <a:tr h="224709">
                <a:tc>
                  <a:txBody>
                    <a:bodyPr/>
                    <a:lstStyle/>
                    <a:p>
                      <a:pPr algn="l" fontAlgn="ctr"/>
                      <a:r>
                        <a:rPr lang="en-US" sz="1200" b="0" i="0" u="none" strike="noStrike">
                          <a:solidFill>
                            <a:srgbClr val="FFFFFF"/>
                          </a:solidFill>
                          <a:effectLst/>
                          <a:latin typeface="Times New Roman" panose="02020603050405020304" pitchFamily="18" charset="0"/>
                        </a:rPr>
                        <a:t>Summit Ridge Apartments</a:t>
                      </a:r>
                    </a:p>
                  </a:txBody>
                  <a:tcPr marL="9525" marR="9525" marT="9525" marB="0" anchor="ctr">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293</a:t>
                      </a:r>
                    </a:p>
                  </a:txBody>
                  <a:tcPr marL="9525" marR="9525" marT="9525" marB="0" anchor="b">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1.5 Miles</a:t>
                      </a:r>
                    </a:p>
                  </a:txBody>
                  <a:tcPr marL="9525" marR="9525" marT="9525" marB="0" anchor="b">
                    <a:lnL>
                      <a:noFill/>
                    </a:lnL>
                    <a:lnR>
                      <a:noFill/>
                    </a:lnR>
                    <a:lnT>
                      <a:noFill/>
                    </a:lnT>
                    <a:lnB>
                      <a:noFill/>
                    </a:lnB>
                  </a:tcPr>
                </a:tc>
                <a:tc>
                  <a:txBody>
                    <a:bodyPr/>
                    <a:lstStyle/>
                    <a:p>
                      <a:pPr algn="ctr" fontAlgn="b"/>
                      <a:r>
                        <a:rPr lang="en-US" sz="1100" b="0" i="0" u="none" strike="noStrike">
                          <a:solidFill>
                            <a:srgbClr val="FFFFFF"/>
                          </a:solidFill>
                          <a:effectLst/>
                          <a:latin typeface="Times New Roman" panose="02020603050405020304" pitchFamily="18" charset="0"/>
                        </a:rPr>
                        <a:t>$195,837 </a:t>
                      </a:r>
                    </a:p>
                  </a:txBody>
                  <a:tcPr marL="9525" marR="9525" marT="9525" marB="0" anchor="b">
                    <a:lnL>
                      <a:noFill/>
                    </a:lnL>
                    <a:lnR>
                      <a:noFill/>
                    </a:lnR>
                    <a:lnT>
                      <a:noFill/>
                    </a:lnT>
                    <a:lnB>
                      <a:noFill/>
                    </a:lnB>
                  </a:tcPr>
                </a:tc>
                <a:tc>
                  <a:txBody>
                    <a:bodyPr/>
                    <a:lstStyle/>
                    <a:p>
                      <a:pPr algn="ctr" fontAlgn="b"/>
                      <a:r>
                        <a:rPr lang="en-US" sz="1100" b="0" i="0" u="none" strike="noStrike" dirty="0">
                          <a:solidFill>
                            <a:srgbClr val="FFFFFF"/>
                          </a:solidFill>
                          <a:effectLst/>
                          <a:latin typeface="Times New Roman" panose="02020603050405020304" pitchFamily="18" charset="0"/>
                        </a:rPr>
                        <a:t>29</a:t>
                      </a:r>
                    </a:p>
                  </a:txBody>
                  <a:tcPr marL="9525" marR="9525" marT="9525" marB="0" anchor="b">
                    <a:lnL>
                      <a:noFill/>
                    </a:lnL>
                    <a:lnR>
                      <a:noFill/>
                    </a:lnR>
                    <a:lnT>
                      <a:noFill/>
                    </a:lnT>
                    <a:lnB>
                      <a:noFill/>
                    </a:lnB>
                  </a:tcPr>
                </a:tc>
                <a:extLst>
                  <a:ext uri="{0D108BD9-81ED-4DB2-BD59-A6C34878D82A}">
                    <a16:rowId xmlns:a16="http://schemas.microsoft.com/office/drawing/2014/main" xmlns="" val="219138673"/>
                  </a:ext>
                </a:extLst>
              </a:tr>
            </a:tbl>
          </a:graphicData>
        </a:graphic>
      </p:graphicFrame>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4D83F3B-0B8E-4A1E-88A3-3E4BA42625A4}" type="slidenum">
              <a:rPr lang="en-US" smtClean="0"/>
              <a:t>21</a:t>
            </a:fld>
            <a:endParaRPr lang="en-US" dirty="0"/>
          </a:p>
        </p:txBody>
      </p:sp>
    </p:spTree>
    <p:extLst>
      <p:ext uri="{BB962C8B-B14F-4D97-AF65-F5344CB8AC3E}">
        <p14:creationId xmlns:p14="http://schemas.microsoft.com/office/powerpoint/2010/main" val="23826695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Ratings – Social Media</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740911933"/>
              </p:ext>
            </p:extLst>
          </p:nvPr>
        </p:nvGraphicFramePr>
        <p:xfrm>
          <a:off x="1593637" y="1371600"/>
          <a:ext cx="5867400" cy="2759076"/>
        </p:xfrm>
        <a:graphic>
          <a:graphicData uri="http://schemas.openxmlformats.org/drawingml/2006/table">
            <a:tbl>
              <a:tblPr/>
              <a:tblGrid>
                <a:gridCol w="1466850">
                  <a:extLst>
                    <a:ext uri="{9D8B030D-6E8A-4147-A177-3AD203B41FA5}">
                      <a16:colId xmlns:a16="http://schemas.microsoft.com/office/drawing/2014/main" xmlns="" val="641369560"/>
                    </a:ext>
                  </a:extLst>
                </a:gridCol>
                <a:gridCol w="1466850">
                  <a:extLst>
                    <a:ext uri="{9D8B030D-6E8A-4147-A177-3AD203B41FA5}">
                      <a16:colId xmlns:a16="http://schemas.microsoft.com/office/drawing/2014/main" xmlns="" val="571725973"/>
                    </a:ext>
                  </a:extLst>
                </a:gridCol>
                <a:gridCol w="1466850">
                  <a:extLst>
                    <a:ext uri="{9D8B030D-6E8A-4147-A177-3AD203B41FA5}">
                      <a16:colId xmlns:a16="http://schemas.microsoft.com/office/drawing/2014/main" xmlns="" val="302036304"/>
                    </a:ext>
                  </a:extLst>
                </a:gridCol>
                <a:gridCol w="1466850">
                  <a:extLst>
                    <a:ext uri="{9D8B030D-6E8A-4147-A177-3AD203B41FA5}">
                      <a16:colId xmlns:a16="http://schemas.microsoft.com/office/drawing/2014/main" xmlns="" val="1615693589"/>
                    </a:ext>
                  </a:extLst>
                </a:gridCol>
              </a:tblGrid>
              <a:tr h="1136090">
                <a:tc gridSpan="4">
                  <a:txBody>
                    <a:bodyPr/>
                    <a:lstStyle/>
                    <a:p>
                      <a:pPr algn="ctr" fontAlgn="b"/>
                      <a:r>
                        <a:rPr lang="en-US" sz="1600" b="0" i="0" u="none" strike="noStrike" dirty="0">
                          <a:solidFill>
                            <a:srgbClr val="FFFFFF"/>
                          </a:solidFill>
                          <a:effectLst/>
                          <a:latin typeface="Cambria" panose="02040503050406030204" pitchFamily="18" charset="0"/>
                        </a:rPr>
                        <a:t>CASE &amp; ASSOCIATES PROPERTIES, INC.</a:t>
                      </a:r>
                      <a:br>
                        <a:rPr lang="en-US" sz="1600" b="0" i="0" u="none" strike="noStrike" dirty="0">
                          <a:solidFill>
                            <a:srgbClr val="FFFFFF"/>
                          </a:solidFill>
                          <a:effectLst/>
                          <a:latin typeface="Cambria" panose="02040503050406030204" pitchFamily="18" charset="0"/>
                        </a:rPr>
                      </a:br>
                      <a:r>
                        <a:rPr lang="en-US" sz="1600" b="0" i="0" u="none" strike="noStrike" dirty="0">
                          <a:solidFill>
                            <a:srgbClr val="FFFFFF"/>
                          </a:solidFill>
                          <a:effectLst/>
                          <a:latin typeface="Cambria" panose="02040503050406030204" pitchFamily="18" charset="0"/>
                        </a:rPr>
                        <a:t>RATINGS &amp; REVIEWS</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599225221"/>
                  </a:ext>
                </a:extLst>
              </a:tr>
              <a:tr h="270498">
                <a:tc gridSpan="4">
                  <a:txBody>
                    <a:bodyPr/>
                    <a:lstStyle/>
                    <a:p>
                      <a:pPr algn="ctr" fontAlgn="b"/>
                      <a:r>
                        <a:rPr lang="en-US" sz="1100" b="0" i="0" u="none" strike="noStrike" dirty="0">
                          <a:solidFill>
                            <a:srgbClr val="FFFFFF"/>
                          </a:solidFill>
                          <a:effectLst/>
                          <a:latin typeface="Cambria" panose="02040503050406030204" pitchFamily="18" charset="0"/>
                        </a:rPr>
                        <a:t>September 2017 - September 2018</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051961082"/>
                  </a:ext>
                </a:extLst>
              </a:tr>
              <a:tr h="270498">
                <a:tc>
                  <a:txBody>
                    <a:bodyPr/>
                    <a:lstStyle/>
                    <a:p>
                      <a:pPr algn="l" fontAlgn="b"/>
                      <a:endParaRPr lang="en-US" sz="1100" b="0" i="0" u="none" strike="noStrike">
                        <a:solidFill>
                          <a:srgbClr val="FFFFFF"/>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FFFFFF"/>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xmlns="" val="1250314236"/>
                  </a:ext>
                </a:extLst>
              </a:tr>
              <a:tr h="284022">
                <a:tc>
                  <a:txBody>
                    <a:bodyPr/>
                    <a:lstStyle/>
                    <a:p>
                      <a:pPr algn="l" fontAlgn="b"/>
                      <a:endParaRPr lang="en-US" sz="1100" b="0" i="0" u="none" strike="noStrike">
                        <a:solidFill>
                          <a:srgbClr val="FFFFFF"/>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FFFFFF"/>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FFFFFF"/>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FFFFFF"/>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749201181"/>
                  </a:ext>
                </a:extLst>
              </a:tr>
              <a:tr h="527470">
                <a:tc>
                  <a:txBody>
                    <a:bodyPr/>
                    <a:lstStyle/>
                    <a:p>
                      <a:pPr algn="ctr" fontAlgn="ctr"/>
                      <a:r>
                        <a:rPr lang="en-US" sz="1100" b="1" i="0" u="none" strike="noStrike">
                          <a:solidFill>
                            <a:srgbClr val="FFFFFF"/>
                          </a:solidFill>
                          <a:effectLst/>
                          <a:latin typeface="Cambria" panose="02040503050406030204" pitchFamily="18" charset="0"/>
                        </a:rPr>
                        <a:t>16 NEWEST PROPERTIES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FFFF"/>
                          </a:solidFill>
                          <a:effectLst/>
                          <a:latin typeface="Cambria" panose="02040503050406030204" pitchFamily="18" charset="0"/>
                        </a:rPr>
                        <a:t>OVERALL RATING</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FFFF"/>
                          </a:solidFill>
                          <a:effectLst/>
                          <a:latin typeface="Cambria" panose="02040503050406030204" pitchFamily="18" charset="0"/>
                        </a:rPr>
                        <a:t>FACEBOOK STAR RATING</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FFFF"/>
                          </a:solidFill>
                          <a:effectLst/>
                          <a:latin typeface="Cambria" panose="02040503050406030204" pitchFamily="18" charset="0"/>
                        </a:rPr>
                        <a:t>GOOGLE STAR RATING</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278611412"/>
                  </a:ext>
                </a:extLst>
              </a:tr>
              <a:tr h="270498">
                <a:tc>
                  <a:txBody>
                    <a:bodyPr/>
                    <a:lstStyle/>
                    <a:p>
                      <a:pPr algn="l" fontAlgn="b"/>
                      <a:endParaRPr lang="en-US" sz="1100" b="0" i="0" u="none" strike="noStrike">
                        <a:solidFill>
                          <a:srgbClr val="FFFFFF"/>
                        </a:solidFill>
                        <a:effectLst/>
                        <a:latin typeface="Calibri" panose="020F050202020403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100" b="1" i="0" u="none" strike="noStrike">
                          <a:solidFill>
                            <a:srgbClr val="FFFFFF"/>
                          </a:solidFill>
                          <a:effectLst/>
                          <a:latin typeface="Calibri" panose="020F0502020204030204" pitchFamily="34" charset="0"/>
                        </a:rPr>
                        <a:t>4.18</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100" b="1" i="0" u="none" strike="noStrike">
                          <a:solidFill>
                            <a:srgbClr val="FFFFFF"/>
                          </a:solidFill>
                          <a:effectLst/>
                          <a:latin typeface="Calibri" panose="020F0502020204030204" pitchFamily="34" charset="0"/>
                        </a:rPr>
                        <a:t>4.58</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100" b="1" i="0" u="none" strike="noStrike" dirty="0">
                          <a:solidFill>
                            <a:srgbClr val="FFFFFF"/>
                          </a:solidFill>
                          <a:effectLst/>
                          <a:latin typeface="Calibri" panose="020F0502020204030204" pitchFamily="34" charset="0"/>
                        </a:rPr>
                        <a:t>3.77</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xmlns="" val="849237882"/>
                  </a:ext>
                </a:extLst>
              </a:tr>
            </a:tbl>
          </a:graphicData>
        </a:graphic>
      </p:graphicFrame>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4D83F3B-0B8E-4A1E-88A3-3E4BA42625A4}" type="slidenum">
              <a:rPr lang="en-US" smtClean="0"/>
              <a:t>22</a:t>
            </a:fld>
            <a:endParaRPr lang="en-US" dirty="0"/>
          </a:p>
        </p:txBody>
      </p:sp>
    </p:spTree>
    <p:extLst>
      <p:ext uri="{BB962C8B-B14F-4D97-AF65-F5344CB8AC3E}">
        <p14:creationId xmlns:p14="http://schemas.microsoft.com/office/powerpoint/2010/main" val="24710553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Development</a:t>
            </a:r>
            <a:endParaRPr lang="en-US" dirty="0"/>
          </a:p>
        </p:txBody>
      </p:sp>
      <p:sp>
        <p:nvSpPr>
          <p:cNvPr id="3" name="Content Placeholder 2"/>
          <p:cNvSpPr>
            <a:spLocks noGrp="1"/>
          </p:cNvSpPr>
          <p:nvPr>
            <p:ph idx="1"/>
          </p:nvPr>
        </p:nvSpPr>
        <p:spPr/>
        <p:txBody>
          <a:bodyPr/>
          <a:lstStyle/>
          <a:p>
            <a:r>
              <a:rPr lang="en-US" dirty="0" smtClean="0"/>
              <a:t>Jobs –  Creating up to 20 jobs for both phases on-site plus local vendors.</a:t>
            </a:r>
          </a:p>
          <a:p>
            <a:r>
              <a:rPr lang="en-US" dirty="0" smtClean="0"/>
              <a:t>Sales Tax Revenue </a:t>
            </a:r>
          </a:p>
          <a:p>
            <a:r>
              <a:rPr lang="en-US" dirty="0" smtClean="0"/>
              <a:t>Improved Infrastructure - road widening and extension, Round </a:t>
            </a:r>
            <a:r>
              <a:rPr lang="en-US" dirty="0" err="1" smtClean="0"/>
              <a:t>Abouts</a:t>
            </a:r>
            <a:r>
              <a:rPr lang="en-US" dirty="0" smtClean="0"/>
              <a:t>, public sidewalks and sanitary sewer improvements. </a:t>
            </a:r>
          </a:p>
          <a:p>
            <a:r>
              <a:rPr lang="en-US" dirty="0" smtClean="0"/>
              <a:t>Nationally, we are seeing more people renting than owning.  According to the U.S. Census, the national homeownership rate has plummeted over the past 12 years, from an all-time high of 69.1% in 2005 to 63.6% in 2017.</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4D83F3B-0B8E-4A1E-88A3-3E4BA42625A4}" type="slidenum">
              <a:rPr lang="en-US" smtClean="0"/>
              <a:t>23</a:t>
            </a:fld>
            <a:endParaRPr lang="en-US" dirty="0"/>
          </a:p>
        </p:txBody>
      </p:sp>
    </p:spTree>
    <p:extLst>
      <p:ext uri="{BB962C8B-B14F-4D97-AF65-F5344CB8AC3E}">
        <p14:creationId xmlns:p14="http://schemas.microsoft.com/office/powerpoint/2010/main" val="24355721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53369918-D5F0-4A1C-B111-F92163A29F41}"/>
              </a:ext>
            </a:extLst>
          </p:cNvPr>
          <p:cNvSpPr>
            <a:spLocks noGrp="1"/>
          </p:cNvSpPr>
          <p:nvPr>
            <p:ph type="title"/>
          </p:nvPr>
        </p:nvSpPr>
        <p:spPr>
          <a:xfrm>
            <a:off x="628650" y="365125"/>
            <a:ext cx="7886700" cy="701675"/>
          </a:xfrm>
        </p:spPr>
        <p:txBody>
          <a:bodyPr>
            <a:normAutofit/>
          </a:bodyPr>
          <a:lstStyle/>
          <a:p>
            <a:r>
              <a:rPr lang="en-US" sz="3200" dirty="0"/>
              <a:t>Community Need for Multi-family Housing</a:t>
            </a:r>
          </a:p>
        </p:txBody>
      </p:sp>
      <p:pic>
        <p:nvPicPr>
          <p:cNvPr id="7" name="Snagit_PPT5CC1">
            <a:extLst>
              <a:ext uri="{FF2B5EF4-FFF2-40B4-BE49-F238E27FC236}">
                <a16:creationId xmlns:a16="http://schemas.microsoft.com/office/drawing/2014/main" xmlns="" id="{C937CEAC-42BD-43E7-A5AC-91234A9D1016}"/>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28650" y="1123617"/>
            <a:ext cx="3805853" cy="4351338"/>
          </a:xfrm>
        </p:spPr>
      </p:pic>
      <p:sp>
        <p:nvSpPr>
          <p:cNvPr id="9" name="Content Placeholder 8">
            <a:extLst>
              <a:ext uri="{FF2B5EF4-FFF2-40B4-BE49-F238E27FC236}">
                <a16:creationId xmlns:a16="http://schemas.microsoft.com/office/drawing/2014/main" xmlns="" id="{D12298DB-8F3F-4E58-8A7D-07D1F3D2BEF4}"/>
              </a:ext>
            </a:extLst>
          </p:cNvPr>
          <p:cNvSpPr>
            <a:spLocks noGrp="1"/>
          </p:cNvSpPr>
          <p:nvPr>
            <p:ph sz="half" idx="2"/>
          </p:nvPr>
        </p:nvSpPr>
        <p:spPr>
          <a:xfrm>
            <a:off x="4648200" y="1119504"/>
            <a:ext cx="3867150" cy="5057459"/>
          </a:xfrm>
        </p:spPr>
        <p:txBody>
          <a:bodyPr>
            <a:noAutofit/>
          </a:bodyPr>
          <a:lstStyle/>
          <a:p>
            <a:r>
              <a:rPr lang="en-US" sz="2000" dirty="0"/>
              <a:t>June 28, 2017 </a:t>
            </a:r>
            <a:endParaRPr lang="en-US" sz="2000" dirty="0" smtClean="0"/>
          </a:p>
          <a:p>
            <a:r>
              <a:rPr lang="en-US" sz="2000" dirty="0" smtClean="0"/>
              <a:t>Lee’s </a:t>
            </a:r>
            <a:r>
              <a:rPr lang="en-US" sz="2000" dirty="0"/>
              <a:t>Summit could support an additional 2,500 luxury apartments, according to a housing study commissioned by the city</a:t>
            </a:r>
            <a:r>
              <a:rPr lang="en-US" sz="2000" dirty="0" smtClean="0"/>
              <a:t>.</a:t>
            </a:r>
          </a:p>
          <a:p>
            <a:r>
              <a:rPr lang="en-US" sz="2000" dirty="0"/>
              <a:t>The article states that in Lee’s Summit, 30 percent of the renters in apartments are new households (people moving to the city) and 70 percent are older adults who are from existing households, many of those renters either moving up from lesser-quality apartments or empty-nesters who become “renters-by-choice.”</a:t>
            </a:r>
          </a:p>
          <a:p>
            <a:endParaRPr lang="en-US" sz="2000" dirty="0"/>
          </a:p>
        </p:txBody>
      </p:sp>
      <p:sp>
        <p:nvSpPr>
          <p:cNvPr id="5" name="Slide Number Placeholder 4">
            <a:extLst>
              <a:ext uri="{FF2B5EF4-FFF2-40B4-BE49-F238E27FC236}">
                <a16:creationId xmlns:a16="http://schemas.microsoft.com/office/drawing/2014/main" xmlns="" id="{ED55EBED-70B7-47F4-8677-4C21E6E62E79}"/>
              </a:ext>
            </a:extLst>
          </p:cNvPr>
          <p:cNvSpPr>
            <a:spLocks noGrp="1"/>
          </p:cNvSpPr>
          <p:nvPr>
            <p:ph type="sldNum" sz="quarter" idx="12"/>
          </p:nvPr>
        </p:nvSpPr>
        <p:spPr/>
        <p:txBody>
          <a:bodyPr/>
          <a:lstStyle/>
          <a:p>
            <a:fld id="{54D83F3B-0B8E-4A1E-88A3-3E4BA42625A4}" type="slidenum">
              <a:rPr lang="en-US" smtClean="0"/>
              <a:t>24</a:t>
            </a:fld>
            <a:endParaRPr lang="en-US" dirty="0"/>
          </a:p>
        </p:txBody>
      </p:sp>
    </p:spTree>
    <p:extLst>
      <p:ext uri="{BB962C8B-B14F-4D97-AF65-F5344CB8AC3E}">
        <p14:creationId xmlns:p14="http://schemas.microsoft.com/office/powerpoint/2010/main" val="3315872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89C40773-F45C-420B-882C-CB90EA842252}"/>
              </a:ext>
            </a:extLst>
          </p:cNvPr>
          <p:cNvSpPr>
            <a:spLocks noGrp="1"/>
          </p:cNvSpPr>
          <p:nvPr>
            <p:ph type="title"/>
          </p:nvPr>
        </p:nvSpPr>
        <p:spPr>
          <a:xfrm>
            <a:off x="628650" y="365125"/>
            <a:ext cx="7886700" cy="549275"/>
          </a:xfrm>
        </p:spPr>
        <p:txBody>
          <a:bodyPr>
            <a:normAutofit/>
          </a:bodyPr>
          <a:lstStyle/>
          <a:p>
            <a:r>
              <a:rPr lang="en-US" sz="2400" dirty="0"/>
              <a:t>Kansas City Star Article</a:t>
            </a:r>
          </a:p>
        </p:txBody>
      </p:sp>
      <p:sp>
        <p:nvSpPr>
          <p:cNvPr id="3" name="Content Placeholder 2">
            <a:extLst>
              <a:ext uri="{FF2B5EF4-FFF2-40B4-BE49-F238E27FC236}">
                <a16:creationId xmlns:a16="http://schemas.microsoft.com/office/drawing/2014/main" xmlns="" id="{1E9252AF-52FD-4298-A236-DF54CC5DC5DA}"/>
              </a:ext>
            </a:extLst>
          </p:cNvPr>
          <p:cNvSpPr>
            <a:spLocks noGrp="1"/>
          </p:cNvSpPr>
          <p:nvPr>
            <p:ph sz="half" idx="1"/>
          </p:nvPr>
        </p:nvSpPr>
        <p:spPr>
          <a:xfrm>
            <a:off x="613152" y="1146490"/>
            <a:ext cx="3867150" cy="5025709"/>
          </a:xfrm>
        </p:spPr>
        <p:txBody>
          <a:bodyPr>
            <a:noAutofit/>
          </a:bodyPr>
          <a:lstStyle/>
          <a:p>
            <a:pPr>
              <a:lnSpc>
                <a:spcPct val="170000"/>
              </a:lnSpc>
            </a:pPr>
            <a:r>
              <a:rPr lang="en-US" sz="1000" dirty="0"/>
              <a:t>In 2014 the Residences at New Longview gave evidence that Lee’s Summit would be part of a national boom in apartment building; </a:t>
            </a:r>
            <a:r>
              <a:rPr lang="en-US" sz="1000" u="sng" dirty="0"/>
              <a:t>The 309 units that were erected were leased quickly.</a:t>
            </a:r>
          </a:p>
          <a:p>
            <a:pPr>
              <a:lnSpc>
                <a:spcPct val="170000"/>
              </a:lnSpc>
            </a:pPr>
            <a:r>
              <a:rPr lang="en-US" sz="1000" dirty="0"/>
              <a:t>In 2016, the city approved five new apartment complexes, for a total of 1,419 living units</a:t>
            </a:r>
            <a:r>
              <a:rPr lang="en-US" sz="1000" dirty="0" smtClean="0"/>
              <a:t>. By </a:t>
            </a:r>
            <a:r>
              <a:rPr lang="en-US" sz="1000" dirty="0"/>
              <a:t>December of last year the council was beginning to worry about whether it was approving too many such projects. The city was granting Chapter 100 tax incentives to limit property tax increases on apartments over a 10 year period. In March, the council hired consultants Vogt Strategic Insights to do a market study and analysis.</a:t>
            </a:r>
          </a:p>
          <a:p>
            <a:pPr>
              <a:lnSpc>
                <a:spcPct val="170000"/>
              </a:lnSpc>
            </a:pPr>
            <a:r>
              <a:rPr lang="en-US" sz="1000" dirty="0" smtClean="0"/>
              <a:t>The </a:t>
            </a:r>
            <a:r>
              <a:rPr lang="en-US" sz="1000" dirty="0"/>
              <a:t>study </a:t>
            </a:r>
            <a:r>
              <a:rPr lang="en-US" sz="1000" dirty="0" smtClean="0"/>
              <a:t>by Vogt Strategic Insights released May 2017 shows </a:t>
            </a:r>
            <a:r>
              <a:rPr lang="en-US" sz="1000" dirty="0"/>
              <a:t>Lee’s Summit could support another 2,515 units of “luxury,” or Class B, apartments beyond what exists or have been approved for construction. The consultants define a luxury apartment as one that is upscale, built with high-end materials, plentiful space and amenities which can demand the highest rents in a market.</a:t>
            </a:r>
          </a:p>
          <a:p>
            <a:pPr>
              <a:lnSpc>
                <a:spcPct val="170000"/>
              </a:lnSpc>
            </a:pPr>
            <a:endParaRPr lang="en-US" sz="1000" dirty="0"/>
          </a:p>
        </p:txBody>
      </p:sp>
      <p:sp>
        <p:nvSpPr>
          <p:cNvPr id="4" name="Content Placeholder 3">
            <a:extLst>
              <a:ext uri="{FF2B5EF4-FFF2-40B4-BE49-F238E27FC236}">
                <a16:creationId xmlns:a16="http://schemas.microsoft.com/office/drawing/2014/main" xmlns="" id="{F7600074-35E2-4309-B389-BC783D63B674}"/>
              </a:ext>
            </a:extLst>
          </p:cNvPr>
          <p:cNvSpPr>
            <a:spLocks noGrp="1"/>
          </p:cNvSpPr>
          <p:nvPr>
            <p:ph sz="half" idx="2"/>
          </p:nvPr>
        </p:nvSpPr>
        <p:spPr>
          <a:xfrm>
            <a:off x="4645617" y="1146491"/>
            <a:ext cx="3867150" cy="4351338"/>
          </a:xfrm>
        </p:spPr>
        <p:txBody>
          <a:bodyPr>
            <a:normAutofit/>
          </a:bodyPr>
          <a:lstStyle/>
          <a:p>
            <a:pPr>
              <a:lnSpc>
                <a:spcPct val="170000"/>
              </a:lnSpc>
            </a:pPr>
            <a:r>
              <a:rPr lang="en-US" sz="1000" dirty="0" smtClean="0"/>
              <a:t>The </a:t>
            </a:r>
            <a:r>
              <a:rPr lang="en-US" sz="1000" dirty="0"/>
              <a:t>study considered demographics, population growth forecasts, household income and the regional market for apartments in Kansas City suburbs, Elam said. The consultants looked at various properties to compare amenities and other variables in completing the report, which is more than 200 pages.</a:t>
            </a:r>
          </a:p>
          <a:p>
            <a:pPr>
              <a:lnSpc>
                <a:spcPct val="170000"/>
              </a:lnSpc>
            </a:pPr>
            <a:r>
              <a:rPr lang="en-US" sz="1000" dirty="0" smtClean="0"/>
              <a:t>The </a:t>
            </a:r>
            <a:r>
              <a:rPr lang="en-US" sz="1000" dirty="0"/>
              <a:t>consultants completed a “field survey” of 27 apartment projects in Lee’s Summit and 101 in the Kansas City area, looking at 3,272 and 18,900 units respectively, to compare rents and amenities for the study. The other cities in the market study were Independence, Blue Springs, Grandview, Overland Park, Olathe and Lenexa.</a:t>
            </a:r>
          </a:p>
          <a:p>
            <a:pPr>
              <a:lnSpc>
                <a:spcPct val="170000"/>
              </a:lnSpc>
            </a:pPr>
            <a:r>
              <a:rPr lang="en-US" sz="1000" dirty="0"/>
              <a:t>The study used a conservative 4.4 percent predicted growth in households over the next 10 years.</a:t>
            </a:r>
          </a:p>
          <a:p>
            <a:pPr>
              <a:lnSpc>
                <a:spcPct val="170000"/>
              </a:lnSpc>
            </a:pPr>
            <a:endParaRPr lang="en-US" sz="1000" dirty="0"/>
          </a:p>
        </p:txBody>
      </p:sp>
      <p:sp>
        <p:nvSpPr>
          <p:cNvPr id="5" name="Footer Placeholder 4">
            <a:extLst>
              <a:ext uri="{FF2B5EF4-FFF2-40B4-BE49-F238E27FC236}">
                <a16:creationId xmlns:a16="http://schemas.microsoft.com/office/drawing/2014/main" xmlns="" id="{05BD8189-7073-4AEB-B316-D30C54ACE01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627B6EC4-7746-4950-BCC5-1CF331D26762}"/>
              </a:ext>
            </a:extLst>
          </p:cNvPr>
          <p:cNvSpPr>
            <a:spLocks noGrp="1"/>
          </p:cNvSpPr>
          <p:nvPr>
            <p:ph type="sldNum" sz="quarter" idx="12"/>
          </p:nvPr>
        </p:nvSpPr>
        <p:spPr/>
        <p:txBody>
          <a:bodyPr/>
          <a:lstStyle/>
          <a:p>
            <a:fld id="{54D83F3B-0B8E-4A1E-88A3-3E4BA42625A4}" type="slidenum">
              <a:rPr lang="en-US" smtClean="0"/>
              <a:t>25</a:t>
            </a:fld>
            <a:endParaRPr lang="en-US" dirty="0"/>
          </a:p>
        </p:txBody>
      </p:sp>
    </p:spTree>
    <p:extLst>
      <p:ext uri="{BB962C8B-B14F-4D97-AF65-F5344CB8AC3E}">
        <p14:creationId xmlns:p14="http://schemas.microsoft.com/office/powerpoint/2010/main" val="30702131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xmlns="" id="{2D54E3CA-A3D2-41B3-963C-EFEBD3E99639}"/>
              </a:ext>
            </a:extLst>
          </p:cNvPr>
          <p:cNvSpPr>
            <a:spLocks noGrp="1"/>
          </p:cNvSpPr>
          <p:nvPr>
            <p:ph type="title"/>
          </p:nvPr>
        </p:nvSpPr>
        <p:spPr>
          <a:xfrm>
            <a:off x="628650" y="228601"/>
            <a:ext cx="7886700" cy="609600"/>
          </a:xfrm>
        </p:spPr>
        <p:txBody>
          <a:bodyPr>
            <a:normAutofit fontScale="90000"/>
          </a:bodyPr>
          <a:lstStyle/>
          <a:p>
            <a:r>
              <a:rPr lang="en-US" sz="2400" dirty="0"/>
              <a:t>Vogt </a:t>
            </a:r>
            <a:r>
              <a:rPr lang="en-US" sz="2400" dirty="0" smtClean="0"/>
              <a:t>Study</a:t>
            </a:r>
            <a:br>
              <a:rPr lang="en-US" sz="2400" dirty="0" smtClean="0"/>
            </a:br>
            <a:r>
              <a:rPr lang="en-US" sz="2400" dirty="0" smtClean="0"/>
              <a:t>May 9, 2017</a:t>
            </a:r>
            <a:endParaRPr lang="en-US" sz="2400" dirty="0"/>
          </a:p>
        </p:txBody>
      </p:sp>
      <p:pic>
        <p:nvPicPr>
          <p:cNvPr id="8" name="Snagit_PPTD8AF">
            <a:extLst>
              <a:ext uri="{FF2B5EF4-FFF2-40B4-BE49-F238E27FC236}">
                <a16:creationId xmlns:a16="http://schemas.microsoft.com/office/drawing/2014/main" xmlns="" id="{34E59829-381C-43F3-8139-DCED21F78DBE}"/>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80032" y="1219200"/>
            <a:ext cx="3867150" cy="2297785"/>
          </a:xfrm>
        </p:spPr>
      </p:pic>
      <p:pic>
        <p:nvPicPr>
          <p:cNvPr id="10" name="Snagit_PPT81E3">
            <a:extLst>
              <a:ext uri="{FF2B5EF4-FFF2-40B4-BE49-F238E27FC236}">
                <a16:creationId xmlns:a16="http://schemas.microsoft.com/office/drawing/2014/main" xmlns="" id="{AB9B62C0-17AE-4A3D-ACDD-D532573EF486}"/>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436005" y="1219200"/>
            <a:ext cx="4043890" cy="4957763"/>
          </a:xfrm>
        </p:spPr>
      </p:pic>
      <p:sp>
        <p:nvSpPr>
          <p:cNvPr id="5" name="Footer Placeholder 4">
            <a:extLst>
              <a:ext uri="{FF2B5EF4-FFF2-40B4-BE49-F238E27FC236}">
                <a16:creationId xmlns:a16="http://schemas.microsoft.com/office/drawing/2014/main" xmlns="" id="{7730DCC0-438E-4276-A71E-38AEAB3E6C5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C67084CB-A369-4AA6-968A-9CD41644E3E6}"/>
              </a:ext>
            </a:extLst>
          </p:cNvPr>
          <p:cNvSpPr>
            <a:spLocks noGrp="1"/>
          </p:cNvSpPr>
          <p:nvPr>
            <p:ph type="sldNum" sz="quarter" idx="12"/>
          </p:nvPr>
        </p:nvSpPr>
        <p:spPr/>
        <p:txBody>
          <a:bodyPr/>
          <a:lstStyle/>
          <a:p>
            <a:fld id="{54D83F3B-0B8E-4A1E-88A3-3E4BA42625A4}" type="slidenum">
              <a:rPr lang="en-US" smtClean="0"/>
              <a:t>26</a:t>
            </a:fld>
            <a:endParaRPr lang="en-US" dirty="0"/>
          </a:p>
        </p:txBody>
      </p:sp>
    </p:spTree>
    <p:extLst>
      <p:ext uri="{BB962C8B-B14F-4D97-AF65-F5344CB8AC3E}">
        <p14:creationId xmlns:p14="http://schemas.microsoft.com/office/powerpoint/2010/main" val="32940325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Snagit_PPTA54D">
            <a:extLst>
              <a:ext uri="{FF2B5EF4-FFF2-40B4-BE49-F238E27FC236}">
                <a16:creationId xmlns:a16="http://schemas.microsoft.com/office/drawing/2014/main" xmlns="" id="{3373CE7E-88D3-48CA-AE03-CAC4563EE061}"/>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28650" y="914400"/>
            <a:ext cx="8014664" cy="4068419"/>
          </a:xfrm>
        </p:spPr>
      </p:pic>
      <p:sp>
        <p:nvSpPr>
          <p:cNvPr id="5" name="Footer Placeholder 4">
            <a:extLst>
              <a:ext uri="{FF2B5EF4-FFF2-40B4-BE49-F238E27FC236}">
                <a16:creationId xmlns:a16="http://schemas.microsoft.com/office/drawing/2014/main" xmlns="" id="{BB35BF27-78F5-4657-BA3C-CE17EA16C27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C4B5C0B5-54DB-425A-A12F-0A6C67A969F8}"/>
              </a:ext>
            </a:extLst>
          </p:cNvPr>
          <p:cNvSpPr>
            <a:spLocks noGrp="1"/>
          </p:cNvSpPr>
          <p:nvPr>
            <p:ph type="sldNum" sz="quarter" idx="12"/>
          </p:nvPr>
        </p:nvSpPr>
        <p:spPr/>
        <p:txBody>
          <a:bodyPr/>
          <a:lstStyle/>
          <a:p>
            <a:fld id="{54D83F3B-0B8E-4A1E-88A3-3E4BA42625A4}" type="slidenum">
              <a:rPr lang="en-US" smtClean="0"/>
              <a:t>27</a:t>
            </a:fld>
            <a:endParaRPr lang="en-US" dirty="0"/>
          </a:p>
        </p:txBody>
      </p:sp>
    </p:spTree>
    <p:extLst>
      <p:ext uri="{BB962C8B-B14F-4D97-AF65-F5344CB8AC3E}">
        <p14:creationId xmlns:p14="http://schemas.microsoft.com/office/powerpoint/2010/main" val="3745981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Snagit_PPTB445">
            <a:extLst>
              <a:ext uri="{FF2B5EF4-FFF2-40B4-BE49-F238E27FC236}">
                <a16:creationId xmlns:a16="http://schemas.microsoft.com/office/drawing/2014/main" xmlns="" id="{27687A98-CCB0-4468-9282-0B70AC0FE505}"/>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28650" y="254236"/>
            <a:ext cx="5314950" cy="5889741"/>
          </a:xfrm>
        </p:spPr>
      </p:pic>
      <p:sp>
        <p:nvSpPr>
          <p:cNvPr id="5" name="Footer Placeholder 4">
            <a:extLst>
              <a:ext uri="{FF2B5EF4-FFF2-40B4-BE49-F238E27FC236}">
                <a16:creationId xmlns:a16="http://schemas.microsoft.com/office/drawing/2014/main" xmlns="" id="{369D8BDA-1C52-4BD1-AAB0-BB3EB283B22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6F894BF5-4B8B-44F0-B572-A021EE597EC6}"/>
              </a:ext>
            </a:extLst>
          </p:cNvPr>
          <p:cNvSpPr>
            <a:spLocks noGrp="1"/>
          </p:cNvSpPr>
          <p:nvPr>
            <p:ph type="sldNum" sz="quarter" idx="12"/>
          </p:nvPr>
        </p:nvSpPr>
        <p:spPr/>
        <p:txBody>
          <a:bodyPr/>
          <a:lstStyle/>
          <a:p>
            <a:fld id="{54D83F3B-0B8E-4A1E-88A3-3E4BA42625A4}" type="slidenum">
              <a:rPr lang="en-US" smtClean="0"/>
              <a:t>28</a:t>
            </a:fld>
            <a:endParaRPr lang="en-US" dirty="0"/>
          </a:p>
        </p:txBody>
      </p:sp>
    </p:spTree>
    <p:extLst>
      <p:ext uri="{BB962C8B-B14F-4D97-AF65-F5344CB8AC3E}">
        <p14:creationId xmlns:p14="http://schemas.microsoft.com/office/powerpoint/2010/main" val="21958783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4D83F3B-0B8E-4A1E-88A3-3E4BA42625A4}" type="slidenum">
              <a:rPr lang="en-US" smtClean="0"/>
              <a:t>29</a:t>
            </a:fld>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228600"/>
            <a:ext cx="8016392" cy="641912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82638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F03DE49-4FDA-4F8C-A37C-B02327F6C1F1}"/>
              </a:ext>
            </a:extLst>
          </p:cNvPr>
          <p:cNvSpPr>
            <a:spLocks noGrp="1"/>
          </p:cNvSpPr>
          <p:nvPr>
            <p:ph type="title"/>
          </p:nvPr>
        </p:nvSpPr>
        <p:spPr/>
        <p:txBody>
          <a:bodyPr/>
          <a:lstStyle/>
          <a:p>
            <a:r>
              <a:rPr lang="en-US" dirty="0"/>
              <a:t>History/Bio</a:t>
            </a:r>
          </a:p>
        </p:txBody>
      </p:sp>
      <p:sp>
        <p:nvSpPr>
          <p:cNvPr id="3" name="Content Placeholder 2">
            <a:extLst>
              <a:ext uri="{FF2B5EF4-FFF2-40B4-BE49-F238E27FC236}">
                <a16:creationId xmlns:a16="http://schemas.microsoft.com/office/drawing/2014/main" xmlns="" id="{12529414-6BED-4044-A4B7-A3492059EC9D}"/>
              </a:ext>
            </a:extLst>
          </p:cNvPr>
          <p:cNvSpPr>
            <a:spLocks noGrp="1"/>
          </p:cNvSpPr>
          <p:nvPr>
            <p:ph idx="1"/>
          </p:nvPr>
        </p:nvSpPr>
        <p:spPr/>
        <p:txBody>
          <a:bodyPr>
            <a:normAutofit/>
          </a:bodyPr>
          <a:lstStyle/>
          <a:p>
            <a:pPr algn="just"/>
            <a:r>
              <a:rPr lang="en-US" sz="2400" dirty="0" smtClean="0"/>
              <a:t>Case </a:t>
            </a:r>
            <a:r>
              <a:rPr lang="en-US" sz="2400" dirty="0"/>
              <a:t>&amp; </a:t>
            </a:r>
            <a:r>
              <a:rPr lang="en-US" sz="2400" dirty="0" smtClean="0"/>
              <a:t>Associates Properties, </a:t>
            </a:r>
            <a:r>
              <a:rPr lang="en-US" sz="2400" dirty="0"/>
              <a:t>headquartered out of Tulsa, OK was started in 1983 by Mike Case.  </a:t>
            </a:r>
          </a:p>
          <a:p>
            <a:pPr algn="just"/>
            <a:r>
              <a:rPr lang="en-US" sz="2400" dirty="0"/>
              <a:t>We are a full service property management, development and investment company with ownership in each of our over 1</a:t>
            </a:r>
            <a:r>
              <a:rPr lang="en-US" sz="2400" dirty="0" smtClean="0"/>
              <a:t>00-asset portfolio, consisting </a:t>
            </a:r>
            <a:r>
              <a:rPr lang="en-US" sz="2400" dirty="0"/>
              <a:t>of </a:t>
            </a:r>
            <a:r>
              <a:rPr lang="en-US" sz="2400" dirty="0" smtClean="0"/>
              <a:t>30,000 </a:t>
            </a:r>
            <a:r>
              <a:rPr lang="en-US" sz="2400" dirty="0"/>
              <a:t>apartments units in 5 states, over 1,000,000 square feet of office, retail &amp; industrial properties and employing over 800 people</a:t>
            </a:r>
            <a:r>
              <a:rPr lang="en-US" sz="2400" dirty="0" smtClean="0"/>
              <a:t>.</a:t>
            </a:r>
          </a:p>
          <a:p>
            <a:pPr algn="just"/>
            <a:r>
              <a:rPr lang="en-US" sz="2400" dirty="0" smtClean="0"/>
              <a:t>Our portfolio consists of Class A, B &amp; C properties; however, the majority of our properties are Class A  built after 1998.</a:t>
            </a:r>
          </a:p>
          <a:p>
            <a:pPr algn="just"/>
            <a:endParaRPr lang="en-US" sz="2400" dirty="0"/>
          </a:p>
          <a:p>
            <a:endParaRPr lang="en-US" sz="2400" dirty="0"/>
          </a:p>
        </p:txBody>
      </p:sp>
      <p:sp>
        <p:nvSpPr>
          <p:cNvPr id="4" name="Footer Placeholder 3">
            <a:extLst>
              <a:ext uri="{FF2B5EF4-FFF2-40B4-BE49-F238E27FC236}">
                <a16:creationId xmlns:a16="http://schemas.microsoft.com/office/drawing/2014/main" xmlns="" id="{20264745-D845-46B7-8F12-7816FB823791}"/>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xmlns="" id="{4F8D2BC2-2B16-4703-90D4-9CCEE8FD49DF}"/>
              </a:ext>
            </a:extLst>
          </p:cNvPr>
          <p:cNvSpPr>
            <a:spLocks noGrp="1"/>
          </p:cNvSpPr>
          <p:nvPr>
            <p:ph type="sldNum" sz="quarter" idx="12"/>
          </p:nvPr>
        </p:nvSpPr>
        <p:spPr/>
        <p:txBody>
          <a:bodyPr/>
          <a:lstStyle/>
          <a:p>
            <a:fld id="{54D83F3B-0B8E-4A1E-88A3-3E4BA42625A4}" type="slidenum">
              <a:rPr lang="en-US" smtClean="0"/>
              <a:t>3</a:t>
            </a:fld>
            <a:endParaRPr lang="en-US" dirty="0"/>
          </a:p>
        </p:txBody>
      </p:sp>
    </p:spTree>
    <p:extLst>
      <p:ext uri="{BB962C8B-B14F-4D97-AF65-F5344CB8AC3E}">
        <p14:creationId xmlns:p14="http://schemas.microsoft.com/office/powerpoint/2010/main" val="29434708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63CF4A7-1A3F-462B-B973-A7FACBF2B001}"/>
              </a:ext>
            </a:extLst>
          </p:cNvPr>
          <p:cNvSpPr>
            <a:spLocks noGrp="1"/>
          </p:cNvSpPr>
          <p:nvPr>
            <p:ph type="title"/>
          </p:nvPr>
        </p:nvSpPr>
        <p:spPr/>
        <p:txBody>
          <a:bodyPr/>
          <a:lstStyle/>
          <a:p>
            <a:r>
              <a:rPr lang="en-US" dirty="0"/>
              <a:t>Construction Experience</a:t>
            </a:r>
          </a:p>
        </p:txBody>
      </p:sp>
      <p:sp>
        <p:nvSpPr>
          <p:cNvPr id="3" name="Content Placeholder 2">
            <a:extLst>
              <a:ext uri="{FF2B5EF4-FFF2-40B4-BE49-F238E27FC236}">
                <a16:creationId xmlns:a16="http://schemas.microsoft.com/office/drawing/2014/main" xmlns="" id="{AA81D924-FA4D-4FE9-B6B7-F37E5BCC8740}"/>
              </a:ext>
            </a:extLst>
          </p:cNvPr>
          <p:cNvSpPr>
            <a:spLocks noGrp="1"/>
          </p:cNvSpPr>
          <p:nvPr>
            <p:ph idx="1"/>
          </p:nvPr>
        </p:nvSpPr>
        <p:spPr/>
        <p:txBody>
          <a:bodyPr>
            <a:normAutofit/>
          </a:bodyPr>
          <a:lstStyle/>
          <a:p>
            <a:pPr algn="just"/>
            <a:r>
              <a:rPr lang="en-US" sz="2400" dirty="0"/>
              <a:t>Over the past </a:t>
            </a:r>
            <a:r>
              <a:rPr lang="en-US" sz="2400" dirty="0" smtClean="0"/>
              <a:t>20 </a:t>
            </a:r>
            <a:r>
              <a:rPr lang="en-US" sz="2400" dirty="0"/>
              <a:t>years, we have built </a:t>
            </a:r>
            <a:r>
              <a:rPr lang="en-US" sz="2400" dirty="0" smtClean="0"/>
              <a:t>50 </a:t>
            </a:r>
            <a:r>
              <a:rPr lang="en-US" sz="2400" dirty="0"/>
              <a:t>apartment communities in 11 cities and have a great track record of working with our "neighbors".   </a:t>
            </a:r>
          </a:p>
          <a:p>
            <a:pPr algn="just"/>
            <a:r>
              <a:rPr lang="en-US" sz="2400" dirty="0"/>
              <a:t>Our goal is to provide successful professionals, young and old alike, and retirees an upscale place to call "home" with an abundance of amenities.  </a:t>
            </a:r>
          </a:p>
          <a:p>
            <a:pPr algn="just"/>
            <a:r>
              <a:rPr lang="en-US" sz="2400" dirty="0"/>
              <a:t>Our residents want high amenities, security, luxury, safety and quiet, without having to worry about routine household maintenance. </a:t>
            </a:r>
          </a:p>
          <a:p>
            <a:pPr algn="just"/>
            <a:r>
              <a:rPr lang="en-US" sz="2400" dirty="0"/>
              <a:t>Most of our residents can afford a house, but they choose an apartment because they like the freedom to travel without having to worry about the maintenance of a house.</a:t>
            </a:r>
          </a:p>
          <a:p>
            <a:endParaRPr lang="en-US" sz="2400" dirty="0"/>
          </a:p>
        </p:txBody>
      </p:sp>
      <p:sp>
        <p:nvSpPr>
          <p:cNvPr id="4" name="Footer Placeholder 3">
            <a:extLst>
              <a:ext uri="{FF2B5EF4-FFF2-40B4-BE49-F238E27FC236}">
                <a16:creationId xmlns:a16="http://schemas.microsoft.com/office/drawing/2014/main" xmlns="" id="{CFE298C9-3CEC-44D1-8BB7-70EC70CB58BC}"/>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xmlns="" id="{3672DFEB-46BC-40C6-B88D-8215E92C5229}"/>
              </a:ext>
            </a:extLst>
          </p:cNvPr>
          <p:cNvSpPr>
            <a:spLocks noGrp="1"/>
          </p:cNvSpPr>
          <p:nvPr>
            <p:ph type="sldNum" sz="quarter" idx="12"/>
          </p:nvPr>
        </p:nvSpPr>
        <p:spPr/>
        <p:txBody>
          <a:bodyPr/>
          <a:lstStyle/>
          <a:p>
            <a:fld id="{54D83F3B-0B8E-4A1E-88A3-3E4BA42625A4}" type="slidenum">
              <a:rPr lang="en-US" smtClean="0"/>
              <a:t>4</a:t>
            </a:fld>
            <a:endParaRPr lang="en-US" dirty="0"/>
          </a:p>
        </p:txBody>
      </p:sp>
    </p:spTree>
    <p:extLst>
      <p:ext uri="{BB962C8B-B14F-4D97-AF65-F5344CB8AC3E}">
        <p14:creationId xmlns:p14="http://schemas.microsoft.com/office/powerpoint/2010/main" val="2154808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0080" y="228600"/>
            <a:ext cx="7886700" cy="549275"/>
          </a:xfrm>
        </p:spPr>
        <p:txBody>
          <a:bodyPr/>
          <a:lstStyle/>
          <a:p>
            <a:r>
              <a:rPr lang="en-US" dirty="0" smtClean="0"/>
              <a:t>Our History of Developments</a:t>
            </a:r>
            <a:endParaRPr lang="en-US" dirty="0"/>
          </a:p>
        </p:txBody>
      </p:sp>
      <p:sp>
        <p:nvSpPr>
          <p:cNvPr id="5" name="Slide Number Placeholder 4"/>
          <p:cNvSpPr>
            <a:spLocks noGrp="1"/>
          </p:cNvSpPr>
          <p:nvPr>
            <p:ph type="sldNum" sz="quarter" idx="12"/>
          </p:nvPr>
        </p:nvSpPr>
        <p:spPr/>
        <p:txBody>
          <a:bodyPr/>
          <a:lstStyle/>
          <a:p>
            <a:fld id="{54D83F3B-0B8E-4A1E-88A3-3E4BA42625A4}" type="slidenum">
              <a:rPr lang="en-US" smtClean="0"/>
              <a:t>5</a:t>
            </a:fld>
            <a:endParaRPr lang="en-US" dirty="0"/>
          </a:p>
        </p:txBody>
      </p:sp>
      <p:graphicFrame>
        <p:nvGraphicFramePr>
          <p:cNvPr id="11" name="Object 10"/>
          <p:cNvGraphicFramePr>
            <a:graphicFrameLocks noChangeAspect="1"/>
          </p:cNvGraphicFramePr>
          <p:nvPr>
            <p:extLst>
              <p:ext uri="{D42A27DB-BD31-4B8C-83A1-F6EECF244321}">
                <p14:modId xmlns:p14="http://schemas.microsoft.com/office/powerpoint/2010/main" val="1375158774"/>
              </p:ext>
            </p:extLst>
          </p:nvPr>
        </p:nvGraphicFramePr>
        <p:xfrm>
          <a:off x="1943100" y="838200"/>
          <a:ext cx="5257800" cy="5373649"/>
        </p:xfrm>
        <a:graphic>
          <a:graphicData uri="http://schemas.openxmlformats.org/presentationml/2006/ole">
            <mc:AlternateContent xmlns:mc="http://schemas.openxmlformats.org/markup-compatibility/2006">
              <mc:Choice xmlns:v="urn:schemas-microsoft-com:vml" Requires="v">
                <p:oleObj spid="_x0000_s1035" name="Worksheet" r:id="rId3" imgW="8048485" imgH="9010650" progId="Excel.Sheet.8">
                  <p:embed/>
                </p:oleObj>
              </mc:Choice>
              <mc:Fallback>
                <p:oleObj name="Worksheet" r:id="rId3" imgW="8048485" imgH="9010650" progId="Excel.Sheet.8">
                  <p:embed/>
                  <p:pic>
                    <p:nvPicPr>
                      <p:cNvPr id="0" name=""/>
                      <p:cNvPicPr/>
                      <p:nvPr/>
                    </p:nvPicPr>
                    <p:blipFill>
                      <a:blip r:embed="rId4"/>
                      <a:stretch>
                        <a:fillRect/>
                      </a:stretch>
                    </p:blipFill>
                    <p:spPr>
                      <a:xfrm>
                        <a:off x="1943100" y="838200"/>
                        <a:ext cx="5257800" cy="5373649"/>
                      </a:xfrm>
                      <a:prstGeom prst="rect">
                        <a:avLst/>
                      </a:prstGeom>
                    </p:spPr>
                  </p:pic>
                </p:oleObj>
              </mc:Fallback>
            </mc:AlternateContent>
          </a:graphicData>
        </a:graphic>
      </p:graphicFrame>
    </p:spTree>
    <p:extLst>
      <p:ext uri="{BB962C8B-B14F-4D97-AF65-F5344CB8AC3E}">
        <p14:creationId xmlns:p14="http://schemas.microsoft.com/office/powerpoint/2010/main" val="26829040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9A9E7CF-B694-411B-AC17-8EECF5117ACC}"/>
              </a:ext>
            </a:extLst>
          </p:cNvPr>
          <p:cNvSpPr>
            <a:spLocks noGrp="1"/>
          </p:cNvSpPr>
          <p:nvPr>
            <p:ph type="title"/>
          </p:nvPr>
        </p:nvSpPr>
        <p:spPr>
          <a:xfrm>
            <a:off x="628650" y="221970"/>
            <a:ext cx="7886700" cy="549275"/>
          </a:xfrm>
        </p:spPr>
        <p:txBody>
          <a:bodyPr/>
          <a:lstStyle/>
          <a:p>
            <a:r>
              <a:rPr lang="en-US" dirty="0"/>
              <a:t>About the </a:t>
            </a:r>
            <a:r>
              <a:rPr lang="en-US" dirty="0" smtClean="0"/>
              <a:t>Development</a:t>
            </a:r>
            <a:endParaRPr lang="en-US" dirty="0"/>
          </a:p>
        </p:txBody>
      </p:sp>
      <p:sp>
        <p:nvSpPr>
          <p:cNvPr id="3" name="Content Placeholder 2">
            <a:extLst>
              <a:ext uri="{FF2B5EF4-FFF2-40B4-BE49-F238E27FC236}">
                <a16:creationId xmlns:a16="http://schemas.microsoft.com/office/drawing/2014/main" xmlns="" id="{350D4EBC-E4F8-4487-A0C1-85EA8BCFB280}"/>
              </a:ext>
            </a:extLst>
          </p:cNvPr>
          <p:cNvSpPr>
            <a:spLocks noGrp="1"/>
          </p:cNvSpPr>
          <p:nvPr>
            <p:ph idx="1"/>
          </p:nvPr>
        </p:nvSpPr>
        <p:spPr>
          <a:xfrm>
            <a:off x="628650" y="914400"/>
            <a:ext cx="7886700" cy="5262563"/>
          </a:xfrm>
        </p:spPr>
        <p:txBody>
          <a:bodyPr>
            <a:normAutofit fontScale="92500" lnSpcReduction="10000"/>
          </a:bodyPr>
          <a:lstStyle/>
          <a:p>
            <a:pPr algn="just"/>
            <a:r>
              <a:rPr lang="en-US" sz="2400" dirty="0"/>
              <a:t>The </a:t>
            </a:r>
            <a:r>
              <a:rPr lang="en-US" sz="2400" dirty="0" smtClean="0"/>
              <a:t>Artisan Point Apartments will be a Craftsman inspired two phase luxury </a:t>
            </a:r>
            <a:r>
              <a:rPr lang="en-US" sz="2400" dirty="0"/>
              <a:t>Class A apartment </a:t>
            </a:r>
            <a:r>
              <a:rPr lang="en-US" sz="2400" dirty="0" smtClean="0"/>
              <a:t>community, located generally to the northeast of US-50 Highway and the Blackwell interchange. </a:t>
            </a:r>
          </a:p>
          <a:p>
            <a:pPr algn="just"/>
            <a:r>
              <a:rPr lang="en-US" sz="2600" dirty="0" smtClean="0"/>
              <a:t>Buildings </a:t>
            </a:r>
            <a:r>
              <a:rPr lang="en-US" sz="2600" dirty="0"/>
              <a:t>are two and three story frame construction with exterior cement fiber siding and brick/stone veneer</a:t>
            </a:r>
            <a:r>
              <a:rPr lang="en-US" sz="2600" dirty="0" smtClean="0"/>
              <a:t>. </a:t>
            </a:r>
          </a:p>
          <a:p>
            <a:pPr algn="just"/>
            <a:r>
              <a:rPr lang="en-US" sz="2600" dirty="0" smtClean="0"/>
              <a:t>The unit mix will be approximately be 50% 1 Bedrooms and 50% 2 Bedrooms. There will be no 3 Bedroom units.</a:t>
            </a:r>
            <a:endParaRPr lang="en-US" sz="2600" dirty="0"/>
          </a:p>
          <a:p>
            <a:pPr algn="just"/>
            <a:r>
              <a:rPr lang="en-US" sz="2400" dirty="0" smtClean="0"/>
              <a:t>Phase I - 282 units with a value </a:t>
            </a:r>
            <a:r>
              <a:rPr lang="en-US" sz="2400" dirty="0"/>
              <a:t>of over </a:t>
            </a:r>
            <a:r>
              <a:rPr lang="en-US" sz="2400" dirty="0" smtClean="0"/>
              <a:t>$30,000,000</a:t>
            </a:r>
            <a:r>
              <a:rPr lang="en-US" sz="2400" dirty="0"/>
              <a:t>.  </a:t>
            </a:r>
            <a:endParaRPr lang="en-US" sz="2400" dirty="0" smtClean="0"/>
          </a:p>
          <a:p>
            <a:pPr algn="just"/>
            <a:r>
              <a:rPr lang="en-US" sz="2400" dirty="0" smtClean="0"/>
              <a:t>Phase II - 302 units with a value of over $32,000,000. Construction is expected to begin in 2021.</a:t>
            </a:r>
          </a:p>
          <a:p>
            <a:pPr algn="just"/>
            <a:r>
              <a:rPr lang="en-US" sz="2400" dirty="0" smtClean="0"/>
              <a:t>This </a:t>
            </a:r>
            <a:r>
              <a:rPr lang="en-US" sz="2400" dirty="0"/>
              <a:t>is a market rent development with </a:t>
            </a:r>
            <a:r>
              <a:rPr lang="en-US" b="1" dirty="0"/>
              <a:t>NO Section </a:t>
            </a:r>
            <a:r>
              <a:rPr lang="en-US" sz="2400" b="1" dirty="0"/>
              <a:t>8 or Government Assistance Allowed</a:t>
            </a:r>
            <a:r>
              <a:rPr lang="en-US" sz="2400" b="1" dirty="0" smtClean="0"/>
              <a:t>!</a:t>
            </a:r>
            <a:endParaRPr lang="en-US" sz="2400" b="1" dirty="0"/>
          </a:p>
        </p:txBody>
      </p:sp>
    </p:spTree>
    <p:extLst>
      <p:ext uri="{BB962C8B-B14F-4D97-AF65-F5344CB8AC3E}">
        <p14:creationId xmlns:p14="http://schemas.microsoft.com/office/powerpoint/2010/main" val="3925512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E505E86-6E40-4039-B6AD-3AF6E84F8B6F}"/>
              </a:ext>
            </a:extLst>
          </p:cNvPr>
          <p:cNvSpPr>
            <a:spLocks noGrp="1"/>
          </p:cNvSpPr>
          <p:nvPr>
            <p:ph type="title"/>
          </p:nvPr>
        </p:nvSpPr>
        <p:spPr/>
        <p:txBody>
          <a:bodyPr/>
          <a:lstStyle/>
          <a:p>
            <a:r>
              <a:rPr lang="en-US" dirty="0"/>
              <a:t>Amenities</a:t>
            </a:r>
          </a:p>
        </p:txBody>
      </p:sp>
      <p:sp>
        <p:nvSpPr>
          <p:cNvPr id="3" name="Content Placeholder 2">
            <a:extLst>
              <a:ext uri="{FF2B5EF4-FFF2-40B4-BE49-F238E27FC236}">
                <a16:creationId xmlns:a16="http://schemas.microsoft.com/office/drawing/2014/main" xmlns="" id="{1C6A7DD2-9A92-42DE-8922-C53D247A9495}"/>
              </a:ext>
            </a:extLst>
          </p:cNvPr>
          <p:cNvSpPr>
            <a:spLocks noGrp="1"/>
          </p:cNvSpPr>
          <p:nvPr>
            <p:ph idx="1"/>
          </p:nvPr>
        </p:nvSpPr>
        <p:spPr/>
        <p:txBody>
          <a:bodyPr>
            <a:noAutofit/>
          </a:bodyPr>
          <a:lstStyle/>
          <a:p>
            <a:pPr algn="just"/>
            <a:r>
              <a:rPr lang="en-US" sz="2400" dirty="0" smtClean="0"/>
              <a:t>The </a:t>
            </a:r>
            <a:r>
              <a:rPr lang="en-US" sz="2400" dirty="0"/>
              <a:t>interiors feature oversized floor plans, stainless steel appliances, ceramic tile in the entry, kitchen and baths, ceiling fans and large walk-in closets. Additionally, there will </a:t>
            </a:r>
            <a:r>
              <a:rPr lang="en-US" sz="2400" dirty="0" smtClean="0"/>
              <a:t>be vaulted ceilings in upstairs units.</a:t>
            </a:r>
            <a:endParaRPr lang="en-US" sz="2400" dirty="0"/>
          </a:p>
          <a:p>
            <a:pPr algn="just"/>
            <a:r>
              <a:rPr lang="en-US" sz="2400" dirty="0" smtClean="0"/>
              <a:t>The </a:t>
            </a:r>
            <a:r>
              <a:rPr lang="en-US" sz="2400" dirty="0"/>
              <a:t>property features a clubhouse, a business center with Wi-Fi internet access, a fitness center, </a:t>
            </a:r>
            <a:r>
              <a:rPr lang="en-US" sz="2400" dirty="0" smtClean="0"/>
              <a:t>dog park</a:t>
            </a:r>
            <a:r>
              <a:rPr lang="en-US" sz="2400" dirty="0"/>
              <a:t>, </a:t>
            </a:r>
            <a:r>
              <a:rPr lang="en-US" sz="2400" dirty="0" smtClean="0"/>
              <a:t>picnic </a:t>
            </a:r>
            <a:r>
              <a:rPr lang="en-US" sz="2400" dirty="0"/>
              <a:t>areas with barbeque grills, outdoor social areas including a fireplace and grills and </a:t>
            </a:r>
            <a:r>
              <a:rPr lang="en-US" sz="2400" dirty="0" smtClean="0"/>
              <a:t>resort style swimming </a:t>
            </a:r>
            <a:r>
              <a:rPr lang="en-US" sz="2400" dirty="0"/>
              <a:t>pool </a:t>
            </a:r>
            <a:r>
              <a:rPr lang="en-US" sz="2400" dirty="0" smtClean="0"/>
              <a:t>with cabana and attached/detached </a:t>
            </a:r>
            <a:r>
              <a:rPr lang="en-US" sz="2400" dirty="0"/>
              <a:t>garages with remote controls</a:t>
            </a:r>
            <a:r>
              <a:rPr lang="en-US" sz="2400" dirty="0" smtClean="0"/>
              <a:t>.</a:t>
            </a:r>
            <a:endParaRPr lang="en-US" sz="2400" dirty="0"/>
          </a:p>
          <a:p>
            <a:endParaRPr lang="en-US" sz="2400" dirty="0"/>
          </a:p>
        </p:txBody>
      </p:sp>
      <p:sp>
        <p:nvSpPr>
          <p:cNvPr id="4" name="Footer Placeholder 3">
            <a:extLst>
              <a:ext uri="{FF2B5EF4-FFF2-40B4-BE49-F238E27FC236}">
                <a16:creationId xmlns:a16="http://schemas.microsoft.com/office/drawing/2014/main" xmlns="" id="{A2F41388-E28E-47ED-9750-7F3FF7CD4471}"/>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xmlns="" id="{27205EF3-68D9-4DCC-8645-21F9C70A1DDB}"/>
              </a:ext>
            </a:extLst>
          </p:cNvPr>
          <p:cNvSpPr>
            <a:spLocks noGrp="1"/>
          </p:cNvSpPr>
          <p:nvPr>
            <p:ph type="sldNum" sz="quarter" idx="12"/>
          </p:nvPr>
        </p:nvSpPr>
        <p:spPr/>
        <p:txBody>
          <a:bodyPr/>
          <a:lstStyle/>
          <a:p>
            <a:fld id="{54D83F3B-0B8E-4A1E-88A3-3E4BA42625A4}" type="slidenum">
              <a:rPr lang="en-US" smtClean="0"/>
              <a:t>7</a:t>
            </a:fld>
            <a:endParaRPr lang="en-US" dirty="0"/>
          </a:p>
        </p:txBody>
      </p:sp>
    </p:spTree>
    <p:extLst>
      <p:ext uri="{BB962C8B-B14F-4D97-AF65-F5344CB8AC3E}">
        <p14:creationId xmlns:p14="http://schemas.microsoft.com/office/powerpoint/2010/main" val="508295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4D83F3B-0B8E-4A1E-88A3-3E4BA42625A4}" type="slidenum">
              <a:rPr lang="en-US" smtClean="0"/>
              <a:t>8</a:t>
            </a:fld>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80904" y="762000"/>
            <a:ext cx="6382192" cy="51101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3544097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43539" y="914400"/>
            <a:ext cx="7656921" cy="51101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4D83F3B-0B8E-4A1E-88A3-3E4BA42625A4}" type="slidenum">
              <a:rPr lang="en-US" smtClean="0"/>
              <a:t>9</a:t>
            </a:fld>
            <a:endParaRPr lang="en-US" dirty="0"/>
          </a:p>
        </p:txBody>
      </p:sp>
    </p:spTree>
    <p:extLst>
      <p:ext uri="{BB962C8B-B14F-4D97-AF65-F5344CB8AC3E}">
        <p14:creationId xmlns:p14="http://schemas.microsoft.com/office/powerpoint/2010/main" val="3885323122"/>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65572</TotalTime>
  <Words>1571</Words>
  <Application>Microsoft Office PowerPoint</Application>
  <PresentationFormat>On-screen Show (4:3)</PresentationFormat>
  <Paragraphs>151</Paragraphs>
  <Slides>29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1" baseType="lpstr">
      <vt:lpstr>Custom Design</vt:lpstr>
      <vt:lpstr>Worksheet</vt:lpstr>
      <vt:lpstr>Artisan Point   Lee’s Summit, MO</vt:lpstr>
      <vt:lpstr>Information about the Developer</vt:lpstr>
      <vt:lpstr>History/Bio</vt:lpstr>
      <vt:lpstr>Construction Experience</vt:lpstr>
      <vt:lpstr>Our History of Developments</vt:lpstr>
      <vt:lpstr>About the Development</vt:lpstr>
      <vt:lpstr>Amenities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Resident Qualification</vt:lpstr>
      <vt:lpstr>Resident Qualification</vt:lpstr>
      <vt:lpstr>Resident Demographics*</vt:lpstr>
      <vt:lpstr>Common Concerns Regarding Apartment Communities</vt:lpstr>
      <vt:lpstr>Common Concerns</vt:lpstr>
      <vt:lpstr>Homeowners Concerns</vt:lpstr>
      <vt:lpstr>Property Values</vt:lpstr>
      <vt:lpstr>Ratings – Social Media</vt:lpstr>
      <vt:lpstr>Benefits of Development</vt:lpstr>
      <vt:lpstr>Community Need for Multi-family Housing</vt:lpstr>
      <vt:lpstr>Kansas City Star Article</vt:lpstr>
      <vt:lpstr>Vogt Study May 9, 2017</vt:lpstr>
      <vt:lpstr>PowerPoint Presentation</vt:lpstr>
      <vt:lpstr>PowerPoint Presentation</vt:lpstr>
      <vt:lpstr>PowerPoint Presentation</vt:lpstr>
    </vt:vector>
  </TitlesOfParts>
  <Company>Attorney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Robyn Sanzalone</dc:creator>
  <cp:lastModifiedBy>Mike Weisenborn</cp:lastModifiedBy>
  <cp:revision>407</cp:revision>
  <cp:lastPrinted>2018-10-24T20:44:08Z</cp:lastPrinted>
  <dcterms:created xsi:type="dcterms:W3CDTF">2003-05-10T15:56:10Z</dcterms:created>
  <dcterms:modified xsi:type="dcterms:W3CDTF">2018-10-24T21:04:41Z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8</vt:i4>
  </property>
</Properties>
</file>