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8D992-1065-484E-8012-1F62B3D8B159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1D8957-F970-46EE-9D45-52B340F0ACE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B56D1D-32A2-49FA-B00C-4B9F3F1B1C7A}" type="slidenum">
              <a:rPr lang="en-US"/>
              <a:pPr/>
              <a:t>2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mtClean="0"/>
              <a:t>A map of the entire area under discussion for definition and reference purposes</a:t>
            </a:r>
          </a:p>
          <a:p>
            <a:pPr eaLnBrk="1" hangingPunct="1">
              <a:buFontTx/>
              <a:buChar char="•"/>
            </a:pPr>
            <a:r>
              <a:rPr lang="en-US" smtClean="0"/>
              <a:t>The North TIF began in 1988 and encompasses the entire area</a:t>
            </a:r>
          </a:p>
          <a:p>
            <a:pPr eaLnBrk="1" hangingPunct="1">
              <a:buFontTx/>
              <a:buChar char="•"/>
            </a:pPr>
            <a:r>
              <a:rPr lang="en-US" smtClean="0"/>
              <a:t>In 2000, the undeveloped portion of the North TIF carved out and a new TIF is formed (Chapel Ridge)</a:t>
            </a:r>
          </a:p>
          <a:p>
            <a:pPr eaLnBrk="1" hangingPunct="1">
              <a:buFontTx/>
              <a:buChar char="•"/>
            </a:pPr>
            <a:r>
              <a:rPr lang="en-US" smtClean="0"/>
              <a:t>In 2001, the TDD is formed to help pay for the Chapel Ridge TIF improvements.  It has same boundaries as TIF, except bank &amp; convenient store are not included (already built)</a:t>
            </a:r>
          </a:p>
          <a:p>
            <a:pPr eaLnBrk="1" hangingPunct="1">
              <a:buFontTx/>
              <a:buChar char="•"/>
            </a:pPr>
            <a:r>
              <a:rPr lang="en-US" smtClean="0"/>
              <a:t>Now, an amendment is proposed to carve out the undeveloped portion of Chapel Ridge and make it a new redevelopment project with a new 23 year time frame.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E6D4-1D48-440C-86DB-839234467683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61DD-B464-491F-854E-2AEE13383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E6D4-1D48-440C-86DB-839234467683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61DD-B464-491F-854E-2AEE13383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E6D4-1D48-440C-86DB-839234467683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61DD-B464-491F-854E-2AEE13383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828800"/>
            <a:ext cx="4038600" cy="20748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56063"/>
            <a:ext cx="4038600" cy="20748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477DD1-AB60-4A8E-B889-813E2B967F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E6D4-1D48-440C-86DB-839234467683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61DD-B464-491F-854E-2AEE13383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E6D4-1D48-440C-86DB-839234467683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61DD-B464-491F-854E-2AEE13383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E6D4-1D48-440C-86DB-839234467683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61DD-B464-491F-854E-2AEE13383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E6D4-1D48-440C-86DB-839234467683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61DD-B464-491F-854E-2AEE13383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E6D4-1D48-440C-86DB-839234467683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61DD-B464-491F-854E-2AEE13383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E6D4-1D48-440C-86DB-839234467683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61DD-B464-491F-854E-2AEE13383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E6D4-1D48-440C-86DB-839234467683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61DD-B464-491F-854E-2AEE13383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E6D4-1D48-440C-86DB-839234467683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61DD-B464-491F-854E-2AEE13383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AE6D4-1D48-440C-86DB-839234467683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F61DD-B464-491F-854E-2AEE1338362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32004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I. </a:t>
            </a:r>
            <a:r>
              <a:rPr lang="en-US" sz="3600" smtClean="0">
                <a:latin typeface="Arial" charset="0"/>
              </a:rPr>
              <a:t>Map of TIF’s &amp; TDD Areas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828800"/>
            <a:ext cx="3352800" cy="685800"/>
          </a:xfrm>
        </p:spPr>
        <p:txBody>
          <a:bodyPr/>
          <a:lstStyle/>
          <a:p>
            <a:pPr eaLnBrk="1" hangingPunct="1"/>
            <a:r>
              <a:rPr lang="en-US" sz="2000" b="1" smtClean="0">
                <a:latin typeface="Arial" charset="0"/>
              </a:rPr>
              <a:t>North TIF (1988)</a:t>
            </a:r>
          </a:p>
        </p:txBody>
      </p:sp>
      <p:pic>
        <p:nvPicPr>
          <p:cNvPr id="108548" name="Picture 4" descr="North TI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38600" y="685800"/>
            <a:ext cx="4748213" cy="5856288"/>
          </a:xfrm>
          <a:ln w="25400">
            <a:solidFill>
              <a:schemeClr val="tx1"/>
            </a:solidFill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381000" y="4724400"/>
            <a:ext cx="3505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69900" indent="-46990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o"/>
            </a:pPr>
            <a:r>
              <a:rPr lang="en-US" sz="2000" b="1"/>
              <a:t>Chapel Ridge TIF Phase II</a:t>
            </a:r>
          </a:p>
        </p:txBody>
      </p:sp>
      <p:sp>
        <p:nvSpPr>
          <p:cNvPr id="108550" name="Rectangle 6"/>
          <p:cNvSpPr>
            <a:spLocks noChangeArrowheads="1"/>
          </p:cNvSpPr>
          <p:nvPr/>
        </p:nvSpPr>
        <p:spPr bwMode="auto">
          <a:xfrm>
            <a:off x="1028700" y="2362200"/>
            <a:ext cx="457200" cy="457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endParaRPr lang="en-US"/>
          </a:p>
        </p:txBody>
      </p:sp>
      <p:sp>
        <p:nvSpPr>
          <p:cNvPr id="108551" name="Rectangle 7"/>
          <p:cNvSpPr>
            <a:spLocks noChangeArrowheads="1"/>
          </p:cNvSpPr>
          <p:nvPr/>
        </p:nvSpPr>
        <p:spPr bwMode="auto">
          <a:xfrm>
            <a:off x="1028700" y="4114800"/>
            <a:ext cx="457200" cy="457200"/>
          </a:xfrm>
          <a:prstGeom prst="rect">
            <a:avLst/>
          </a:prstGeom>
          <a:solidFill>
            <a:srgbClr val="8DE83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endParaRPr lang="en-US"/>
          </a:p>
        </p:txBody>
      </p:sp>
      <p:sp>
        <p:nvSpPr>
          <p:cNvPr id="108552" name="Rectangle 8"/>
          <p:cNvSpPr>
            <a:spLocks noChangeArrowheads="1"/>
          </p:cNvSpPr>
          <p:nvPr/>
        </p:nvSpPr>
        <p:spPr bwMode="auto">
          <a:xfrm>
            <a:off x="1028700" y="5562600"/>
            <a:ext cx="457200" cy="457200"/>
          </a:xfrm>
          <a:prstGeom prst="rect">
            <a:avLst/>
          </a:prstGeom>
          <a:solidFill>
            <a:srgbClr val="CC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endParaRPr lang="en-US"/>
          </a:p>
        </p:txBody>
      </p:sp>
      <p:sp>
        <p:nvSpPr>
          <p:cNvPr id="108553" name="Rectangle 9"/>
          <p:cNvSpPr>
            <a:spLocks noChangeArrowheads="1"/>
          </p:cNvSpPr>
          <p:nvPr/>
        </p:nvSpPr>
        <p:spPr bwMode="auto">
          <a:xfrm>
            <a:off x="381000" y="2971800"/>
            <a:ext cx="3733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69900" indent="-46990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o"/>
            </a:pPr>
            <a:r>
              <a:rPr lang="en-US" sz="2000" b="1"/>
              <a:t>Chapel Ridge TIF Phase I &amp; Strother Interchange TDD (2000-01)</a:t>
            </a:r>
          </a:p>
        </p:txBody>
      </p:sp>
      <p:pic>
        <p:nvPicPr>
          <p:cNvPr id="108554" name="Picture 10" descr="North TIF and Chapel Ridge 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685800"/>
            <a:ext cx="4752975" cy="58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5" name="Picture 11" descr="North TIF and Chapel Ridge TIF and New TIF Are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685800"/>
            <a:ext cx="4752975" cy="58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648450" y="1343025"/>
            <a:ext cx="2190750" cy="1427163"/>
            <a:chOff x="4188" y="846"/>
            <a:chExt cx="1380" cy="899"/>
          </a:xfrm>
        </p:grpSpPr>
        <p:sp>
          <p:nvSpPr>
            <p:cNvPr id="108557" name="Text Box 13"/>
            <p:cNvSpPr txBox="1">
              <a:spLocks noChangeArrowheads="1"/>
            </p:cNvSpPr>
            <p:nvPr/>
          </p:nvSpPr>
          <p:spPr bwMode="auto">
            <a:xfrm>
              <a:off x="4694" y="1111"/>
              <a:ext cx="874" cy="6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sz="2000" b="1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Excluded From TDD</a:t>
              </a:r>
            </a:p>
          </p:txBody>
        </p:sp>
        <p:sp>
          <p:nvSpPr>
            <p:cNvPr id="5134" name="Oval 14"/>
            <p:cNvSpPr>
              <a:spLocks noChangeArrowheads="1"/>
            </p:cNvSpPr>
            <p:nvPr/>
          </p:nvSpPr>
          <p:spPr bwMode="auto">
            <a:xfrm>
              <a:off x="4188" y="846"/>
              <a:ext cx="48" cy="48"/>
            </a:xfrm>
            <a:prstGeom prst="ellipse">
              <a:avLst/>
            </a:prstGeom>
            <a:solidFill>
              <a:schemeClr val="tx1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</a:pPr>
              <a:endParaRPr lang="en-US"/>
            </a:p>
          </p:txBody>
        </p:sp>
        <p:sp>
          <p:nvSpPr>
            <p:cNvPr id="5135" name="Oval 15"/>
            <p:cNvSpPr>
              <a:spLocks noChangeArrowheads="1"/>
            </p:cNvSpPr>
            <p:nvPr/>
          </p:nvSpPr>
          <p:spPr bwMode="auto">
            <a:xfrm>
              <a:off x="4278" y="846"/>
              <a:ext cx="48" cy="48"/>
            </a:xfrm>
            <a:prstGeom prst="ellipse">
              <a:avLst/>
            </a:prstGeom>
            <a:solidFill>
              <a:schemeClr val="tx1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</a:pPr>
              <a:endParaRPr lang="en-US"/>
            </a:p>
          </p:txBody>
        </p:sp>
        <p:sp>
          <p:nvSpPr>
            <p:cNvPr id="5136" name="Line 16"/>
            <p:cNvSpPr>
              <a:spLocks noChangeShapeType="1"/>
            </p:cNvSpPr>
            <p:nvPr/>
          </p:nvSpPr>
          <p:spPr bwMode="auto">
            <a:xfrm flipH="1" flipV="1">
              <a:off x="4338" y="888"/>
              <a:ext cx="456" cy="3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137" name="Line 17"/>
            <p:cNvSpPr>
              <a:spLocks noChangeShapeType="1"/>
            </p:cNvSpPr>
            <p:nvPr/>
          </p:nvSpPr>
          <p:spPr bwMode="auto">
            <a:xfrm flipH="1" flipV="1">
              <a:off x="4236" y="900"/>
              <a:ext cx="558" cy="3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8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8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8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uild="p"/>
      <p:bldP spid="108549" grpId="0" build="p"/>
      <p:bldP spid="108550" grpId="0" animBg="1"/>
      <p:bldP spid="108551" grpId="0" animBg="1"/>
      <p:bldP spid="108552" grpId="0" animBg="1"/>
      <p:bldP spid="10855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I. Map of TIF’s &amp; TDD Areas</vt:lpstr>
    </vt:vector>
  </TitlesOfParts>
  <Company>City of Lee's Summit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Conrad E Lamb</dc:creator>
  <cp:lastModifiedBy>Conrad E Lamb</cp:lastModifiedBy>
  <cp:revision>1</cp:revision>
  <dcterms:created xsi:type="dcterms:W3CDTF">2015-03-12T21:27:53Z</dcterms:created>
  <dcterms:modified xsi:type="dcterms:W3CDTF">2015-03-12T21:28:39Z</dcterms:modified>
</cp:coreProperties>
</file>